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9" r:id="rId3"/>
    <p:sldId id="256" r:id="rId4"/>
    <p:sldId id="257" r:id="rId5"/>
    <p:sldId id="258" r:id="rId6"/>
    <p:sldId id="271" r:id="rId7"/>
    <p:sldId id="274" r:id="rId8"/>
    <p:sldId id="275" r:id="rId9"/>
    <p:sldId id="273" r:id="rId10"/>
    <p:sldId id="268" r:id="rId11"/>
    <p:sldId id="267" r:id="rId12"/>
    <p:sldId id="266" r:id="rId13"/>
    <p:sldId id="263" r:id="rId14"/>
    <p:sldId id="264" r:id="rId15"/>
    <p:sldId id="265" r:id="rId16"/>
    <p:sldId id="262" r:id="rId17"/>
    <p:sldId id="260" r:id="rId18"/>
    <p:sldId id="259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0" d="100"/>
          <a:sy n="100" d="100"/>
        </p:scale>
        <p:origin x="-21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FoodWebModeling:Data%20Entry%20and%20Biomass%20Calc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brown:Desktop:SSI%20Files:Data%20Entry%20and%20Biomass%20Calc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v>0–10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BIOMASS'!$Y$27,'FINAL BIOMASS'!$Y$29)</c:f>
              <c:numCache>
                <c:formatCode>0.00</c:formatCode>
                <c:ptCount val="2"/>
                <c:pt idx="0">
                  <c:v>2.0828569995688651</c:v>
                </c:pt>
                <c:pt idx="1">
                  <c:v>4.3426860929191813</c:v>
                </c:pt>
              </c:numCache>
            </c:numRef>
          </c:val>
        </c:ser>
        <c:ser>
          <c:idx val="1"/>
          <c:order val="1"/>
          <c:tx>
            <c:v>10–20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BIOMASS'!$Y$28,'FINAL BIOMASS'!$Y$30)</c:f>
              <c:numCache>
                <c:formatCode>0.00</c:formatCode>
                <c:ptCount val="2"/>
                <c:pt idx="0">
                  <c:v>2.3456273480544643</c:v>
                </c:pt>
                <c:pt idx="1">
                  <c:v>2.1507036078852901</c:v>
                </c:pt>
              </c:numCache>
            </c:numRef>
          </c:val>
        </c:ser>
        <c:axId val="53161984"/>
        <c:axId val="53163520"/>
      </c:barChart>
      <c:catAx>
        <c:axId val="531619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3163520"/>
        <c:crosses val="autoZero"/>
        <c:auto val="1"/>
        <c:lblAlgn val="ctr"/>
        <c:lblOffset val="100"/>
      </c:catAx>
      <c:valAx>
        <c:axId val="5316352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Bacterial Biomass (g/m2)</a:t>
                </a:r>
              </a:p>
            </c:rich>
          </c:tx>
          <c:layout/>
        </c:title>
        <c:numFmt formatCode="0.0" sourceLinked="0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3161984"/>
        <c:crosses val="autoZero"/>
        <c:crossBetween val="between"/>
        <c:majorUnit val="1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Protozoa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BIOMASS'!$AA$26:$AC$26</c:f>
              <c:strCache>
                <c:ptCount val="3"/>
                <c:pt idx="0">
                  <c:v>Flagellates</c:v>
                </c:pt>
                <c:pt idx="1">
                  <c:v>Amoebae</c:v>
                </c:pt>
                <c:pt idx="2">
                  <c:v>Ciliates</c:v>
                </c:pt>
              </c:strCache>
            </c:strRef>
          </c:cat>
          <c:val>
            <c:numRef>
              <c:f>'FINAL BIOMASS'!$AA$27:$AC$27</c:f>
              <c:numCache>
                <c:formatCode>0.00</c:formatCode>
                <c:ptCount val="3"/>
                <c:pt idx="0">
                  <c:v>1.5125695397355805E-3</c:v>
                </c:pt>
                <c:pt idx="1">
                  <c:v>6.0735102134988415E-2</c:v>
                </c:pt>
                <c:pt idx="2">
                  <c:v>4.4531743003639801E-3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Protozoa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BIOMASS'!$AA$26:$AC$26</c:f>
              <c:strCache>
                <c:ptCount val="3"/>
                <c:pt idx="0">
                  <c:v>Flagellates</c:v>
                </c:pt>
                <c:pt idx="1">
                  <c:v>Amoebae</c:v>
                </c:pt>
                <c:pt idx="2">
                  <c:v>Ciliates</c:v>
                </c:pt>
              </c:strCache>
            </c:strRef>
          </c:cat>
          <c:val>
            <c:numRef>
              <c:f>'FINAL BIOMASS'!$AA$28:$AC$28</c:f>
              <c:numCache>
                <c:formatCode>0.00</c:formatCode>
                <c:ptCount val="3"/>
                <c:pt idx="0">
                  <c:v>1.2359076311300503E-4</c:v>
                </c:pt>
                <c:pt idx="1">
                  <c:v>1.1803502976026205E-2</c:v>
                </c:pt>
                <c:pt idx="2">
                  <c:v>1.65391838258886E-3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Protozoa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BIOMASS'!$AA$26:$AC$26</c:f>
              <c:strCache>
                <c:ptCount val="3"/>
                <c:pt idx="0">
                  <c:v>Flagellates</c:v>
                </c:pt>
                <c:pt idx="1">
                  <c:v>Amoebae</c:v>
                </c:pt>
                <c:pt idx="2">
                  <c:v>Ciliates</c:v>
                </c:pt>
              </c:strCache>
            </c:strRef>
          </c:cat>
          <c:val>
            <c:numRef>
              <c:f>'FINAL BIOMASS'!$AA$29:$AC$29</c:f>
              <c:numCache>
                <c:formatCode>0.00</c:formatCode>
                <c:ptCount val="3"/>
                <c:pt idx="0">
                  <c:v>3.2916900730985108E-6</c:v>
                </c:pt>
                <c:pt idx="1">
                  <c:v>4.2500019436097908E-3</c:v>
                </c:pt>
                <c:pt idx="2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Protozoa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BIOMASS'!$AA$26:$AC$26</c:f>
              <c:strCache>
                <c:ptCount val="3"/>
                <c:pt idx="0">
                  <c:v>Flagellates</c:v>
                </c:pt>
                <c:pt idx="1">
                  <c:v>Amoebae</c:v>
                </c:pt>
                <c:pt idx="2">
                  <c:v>Ciliates</c:v>
                </c:pt>
              </c:strCache>
            </c:strRef>
          </c:cat>
          <c:val>
            <c:numRef>
              <c:f>'FINAL BIOMASS'!$AA$30:$AC$30</c:f>
              <c:numCache>
                <c:formatCode>0.00</c:formatCode>
                <c:ptCount val="3"/>
                <c:pt idx="0">
                  <c:v>3.0782179249287905E-6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Nematodes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BIOMASS'!$AD$26:$AH$26</c:f>
              <c:strCache>
                <c:ptCount val="5"/>
                <c:pt idx="0">
                  <c:v>Bacteriovores</c:v>
                </c:pt>
                <c:pt idx="1">
                  <c:v>Fungivores</c:v>
                </c:pt>
                <c:pt idx="2">
                  <c:v>Omnivores</c:v>
                </c:pt>
                <c:pt idx="3">
                  <c:v>Predators</c:v>
                </c:pt>
                <c:pt idx="4">
                  <c:v>Herbivores</c:v>
                </c:pt>
              </c:strCache>
            </c:strRef>
          </c:cat>
          <c:val>
            <c:numRef>
              <c:f>'FINAL BIOMASS'!$AD$27:$AH$27</c:f>
              <c:numCache>
                <c:formatCode>0.00</c:formatCode>
                <c:ptCount val="5"/>
                <c:pt idx="0">
                  <c:v>0.47412318766050005</c:v>
                </c:pt>
                <c:pt idx="1">
                  <c:v>4.1392519962059414E-2</c:v>
                </c:pt>
                <c:pt idx="2">
                  <c:v>3.3299171315365439</c:v>
                </c:pt>
                <c:pt idx="3">
                  <c:v>0</c:v>
                </c:pt>
                <c:pt idx="4">
                  <c:v>2.6501843970241804E-2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Nematodes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BIOMASS'!$AD$26:$AH$26</c:f>
              <c:strCache>
                <c:ptCount val="5"/>
                <c:pt idx="0">
                  <c:v>Bacteriovores</c:v>
                </c:pt>
                <c:pt idx="1">
                  <c:v>Fungivores</c:v>
                </c:pt>
                <c:pt idx="2">
                  <c:v>Omnivores</c:v>
                </c:pt>
                <c:pt idx="3">
                  <c:v>Predators</c:v>
                </c:pt>
                <c:pt idx="4">
                  <c:v>Herbivores</c:v>
                </c:pt>
              </c:strCache>
            </c:strRef>
          </c:cat>
          <c:val>
            <c:numRef>
              <c:f>'FINAL BIOMASS'!$AD$28:$AH$28</c:f>
              <c:numCache>
                <c:formatCode>0.00</c:formatCode>
                <c:ptCount val="5"/>
                <c:pt idx="0">
                  <c:v>3.5591185512058907E-2</c:v>
                </c:pt>
                <c:pt idx="1">
                  <c:v>0</c:v>
                </c:pt>
                <c:pt idx="2">
                  <c:v>0.63988852918272698</c:v>
                </c:pt>
                <c:pt idx="3">
                  <c:v>0</c:v>
                </c:pt>
                <c:pt idx="4">
                  <c:v>2.5093667811087301E-3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Nematodes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BIOMASS'!$AD$26:$AH$26</c:f>
              <c:strCache>
                <c:ptCount val="5"/>
                <c:pt idx="0">
                  <c:v>Bacteriovores</c:v>
                </c:pt>
                <c:pt idx="1">
                  <c:v>Fungivores</c:v>
                </c:pt>
                <c:pt idx="2">
                  <c:v>Omnivores</c:v>
                </c:pt>
                <c:pt idx="3">
                  <c:v>Predators</c:v>
                </c:pt>
                <c:pt idx="4">
                  <c:v>Herbivores</c:v>
                </c:pt>
              </c:strCache>
            </c:strRef>
          </c:cat>
          <c:val>
            <c:numRef>
              <c:f>'FINAL BIOMASS'!$AD$29:$AH$29</c:f>
              <c:numCache>
                <c:formatCode>0.00</c:formatCode>
                <c:ptCount val="5"/>
                <c:pt idx="0">
                  <c:v>0.110776805319515</c:v>
                </c:pt>
                <c:pt idx="1">
                  <c:v>4.1079330717981109E-2</c:v>
                </c:pt>
                <c:pt idx="2">
                  <c:v>0.37368975261902504</c:v>
                </c:pt>
                <c:pt idx="3">
                  <c:v>1.5791764415863902E-2</c:v>
                </c:pt>
                <c:pt idx="4">
                  <c:v>7.2885066534756331E-3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Nematodes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BIOMASS'!$AD$26:$AH$26</c:f>
              <c:strCache>
                <c:ptCount val="5"/>
                <c:pt idx="0">
                  <c:v>Bacteriovores</c:v>
                </c:pt>
                <c:pt idx="1">
                  <c:v>Fungivores</c:v>
                </c:pt>
                <c:pt idx="2">
                  <c:v>Omnivores</c:v>
                </c:pt>
                <c:pt idx="3">
                  <c:v>Predators</c:v>
                </c:pt>
                <c:pt idx="4">
                  <c:v>Herbivores</c:v>
                </c:pt>
              </c:strCache>
            </c:strRef>
          </c:cat>
          <c:val>
            <c:numRef>
              <c:f>'FINAL BIOMASS'!$AD$30:$AH$30</c:f>
              <c:numCache>
                <c:formatCode>0.00</c:formatCode>
                <c:ptCount val="5"/>
                <c:pt idx="0">
                  <c:v>8.8090319441927623E-3</c:v>
                </c:pt>
                <c:pt idx="1">
                  <c:v>0</c:v>
                </c:pt>
                <c:pt idx="2">
                  <c:v>3.0364533081266902E-2</c:v>
                </c:pt>
                <c:pt idx="3">
                  <c:v>1.65490084680599E-2</c:v>
                </c:pt>
                <c:pt idx="4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Arthropods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BIOMASS'!$AI$31:$AJ$31</c:f>
              <c:strCache>
                <c:ptCount val="2"/>
                <c:pt idx="0">
                  <c:v>Fungivores</c:v>
                </c:pt>
                <c:pt idx="1">
                  <c:v>Predators</c:v>
                </c:pt>
              </c:strCache>
            </c:strRef>
          </c:cat>
          <c:val>
            <c:numRef>
              <c:f>'FINAL BIOMASS'!$AI$32:$AJ$32</c:f>
              <c:numCache>
                <c:formatCode>0.0000</c:formatCode>
                <c:ptCount val="2"/>
                <c:pt idx="0">
                  <c:v>2.8822748666611199E-2</c:v>
                </c:pt>
                <c:pt idx="1">
                  <c:v>4.3262692702644894E-3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Arthropods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BIOMASS'!$AI$31:$AJ$31</c:f>
              <c:strCache>
                <c:ptCount val="2"/>
                <c:pt idx="0">
                  <c:v>Fungivores</c:v>
                </c:pt>
                <c:pt idx="1">
                  <c:v>Predators</c:v>
                </c:pt>
              </c:strCache>
            </c:strRef>
          </c:cat>
          <c:val>
            <c:numRef>
              <c:f>'FINAL BIOMASS'!$AI$33:$AJ$33</c:f>
              <c:numCache>
                <c:formatCode>0.0000</c:formatCode>
                <c:ptCount val="2"/>
                <c:pt idx="0">
                  <c:v>1.6328735450065406E-2</c:v>
                </c:pt>
                <c:pt idx="1">
                  <c:v>1.2893079064508802E-3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v>0–10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BIOMASS'!$Z$27,'FINAL BIOMASS'!$Z$29)</c:f>
              <c:numCache>
                <c:formatCode>0.00</c:formatCode>
                <c:ptCount val="2"/>
                <c:pt idx="0">
                  <c:v>178.70396566283785</c:v>
                </c:pt>
                <c:pt idx="1">
                  <c:v>1043.4740178319328</c:v>
                </c:pt>
              </c:numCache>
            </c:numRef>
          </c:val>
        </c:ser>
        <c:ser>
          <c:idx val="1"/>
          <c:order val="1"/>
          <c:tx>
            <c:v>10–20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BIOMASS'!$Z$28,'FINAL BIOMASS'!$Z$30)</c:f>
              <c:numCache>
                <c:formatCode>0.00</c:formatCode>
                <c:ptCount val="2"/>
                <c:pt idx="0">
                  <c:v>129.78937058013</c:v>
                </c:pt>
                <c:pt idx="1">
                  <c:v>1098.8480062786207</c:v>
                </c:pt>
              </c:numCache>
            </c:numRef>
          </c:val>
        </c:ser>
        <c:axId val="53184768"/>
        <c:axId val="53190656"/>
      </c:barChart>
      <c:catAx>
        <c:axId val="5318476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3190656"/>
        <c:crosses val="autoZero"/>
        <c:auto val="1"/>
        <c:lblAlgn val="ctr"/>
        <c:lblOffset val="100"/>
      </c:catAx>
      <c:valAx>
        <c:axId val="5319065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Fungal Biomass (g/m2)</a:t>
                </a:r>
              </a:p>
            </c:rich>
          </c:tx>
          <c:layout/>
        </c:title>
        <c:numFmt formatCode="0" sourceLinked="0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31847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Arthropods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BIOMASS'!$AI$31:$AJ$31</c:f>
              <c:strCache>
                <c:ptCount val="2"/>
                <c:pt idx="0">
                  <c:v>Fungivores</c:v>
                </c:pt>
                <c:pt idx="1">
                  <c:v>Predators</c:v>
                </c:pt>
              </c:strCache>
            </c:strRef>
          </c:cat>
          <c:val>
            <c:numRef>
              <c:f>'FINAL BIOMASS'!$AI$34:$AJ$34</c:f>
              <c:numCache>
                <c:formatCode>0.0000</c:formatCode>
                <c:ptCount val="2"/>
                <c:pt idx="0">
                  <c:v>8.3003149197517917E-2</c:v>
                </c:pt>
                <c:pt idx="1">
                  <c:v>5.8771959897932725E-3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Arthropods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BIOMASS'!$AI$31:$AJ$31</c:f>
              <c:strCache>
                <c:ptCount val="2"/>
                <c:pt idx="0">
                  <c:v>Fungivores</c:v>
                </c:pt>
                <c:pt idx="1">
                  <c:v>Predators</c:v>
                </c:pt>
              </c:strCache>
            </c:strRef>
          </c:cat>
          <c:val>
            <c:numRef>
              <c:f>'FINAL BIOMASS'!$AI$35:$AJ$35</c:f>
              <c:numCache>
                <c:formatCode>0.0000</c:formatCode>
                <c:ptCount val="2"/>
                <c:pt idx="0">
                  <c:v>4.4691177839053017E-3</c:v>
                </c:pt>
                <c:pt idx="1">
                  <c:v>2.4488316624138605E-4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v>0–10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BIOMASS'!$AA$33,'FINAL BIOMASS'!$AA$35)</c:f>
              <c:numCache>
                <c:formatCode>0.00</c:formatCode>
                <c:ptCount val="2"/>
                <c:pt idx="0">
                  <c:v>4.4462620217227716E-2</c:v>
                </c:pt>
                <c:pt idx="1">
                  <c:v>9.4537146327487109E-2</c:v>
                </c:pt>
              </c:numCache>
            </c:numRef>
          </c:val>
        </c:ser>
        <c:ser>
          <c:idx val="1"/>
          <c:order val="1"/>
          <c:tx>
            <c:v>10–20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BIOMASS'!$AA$34,'FINAL BIOMASS'!$AA$36)</c:f>
              <c:numCache>
                <c:formatCode>0.00</c:formatCode>
                <c:ptCount val="2"/>
                <c:pt idx="0">
                  <c:v>3.0286528670968801E-2</c:v>
                </c:pt>
                <c:pt idx="1">
                  <c:v>5.6568011401760205E-3</c:v>
                </c:pt>
              </c:numCache>
            </c:numRef>
          </c:val>
        </c:ser>
        <c:axId val="52708096"/>
        <c:axId val="52709632"/>
      </c:barChart>
      <c:catAx>
        <c:axId val="527080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2709632"/>
        <c:crosses val="autoZero"/>
        <c:auto val="1"/>
        <c:lblAlgn val="ctr"/>
        <c:lblOffset val="100"/>
      </c:catAx>
      <c:valAx>
        <c:axId val="5270963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Arthropod Biomass (g/m2)</a:t>
                </a:r>
              </a:p>
            </c:rich>
          </c:tx>
          <c:layout/>
        </c:title>
        <c:numFmt formatCode="0.00" sourceLinked="0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7080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v>0–10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BIOMASS'!$Z$33,'FINAL BIOMASS'!$Z$35)</c:f>
              <c:numCache>
                <c:formatCode>0.00</c:formatCode>
                <c:ptCount val="2"/>
                <c:pt idx="0">
                  <c:v>3.8719346831293446</c:v>
                </c:pt>
                <c:pt idx="1">
                  <c:v>0.54862615972586093</c:v>
                </c:pt>
              </c:numCache>
            </c:numRef>
          </c:val>
        </c:ser>
        <c:ser>
          <c:idx val="1"/>
          <c:order val="1"/>
          <c:tx>
            <c:v>10–20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BIOMASS'!$Z$34,'FINAL BIOMASS'!$Z$36)</c:f>
              <c:numCache>
                <c:formatCode>0.00</c:formatCode>
                <c:ptCount val="2"/>
                <c:pt idx="0">
                  <c:v>0.67798908147589521</c:v>
                </c:pt>
                <c:pt idx="1">
                  <c:v>5.5722573493519598E-2</c:v>
                </c:pt>
              </c:numCache>
            </c:numRef>
          </c:val>
        </c:ser>
        <c:axId val="52726784"/>
        <c:axId val="52728576"/>
      </c:barChart>
      <c:catAx>
        <c:axId val="527267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2728576"/>
        <c:crosses val="autoZero"/>
        <c:auto val="1"/>
        <c:lblAlgn val="ctr"/>
        <c:lblOffset val="100"/>
      </c:catAx>
      <c:valAx>
        <c:axId val="527285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Nematode Biomass (g/m2)</a:t>
                </a:r>
              </a:p>
            </c:rich>
          </c:tx>
          <c:layout/>
        </c:title>
        <c:numFmt formatCode="0.00" sourceLinked="0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7267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v>0–10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BIOMASS'!$Y$33,'FINAL BIOMASS'!$Y$35)</c:f>
              <c:numCache>
                <c:formatCode>0.00</c:formatCode>
                <c:ptCount val="2"/>
                <c:pt idx="0">
                  <c:v>6.6700845975087922E-2</c:v>
                </c:pt>
                <c:pt idx="1">
                  <c:v>4.2532936336828918E-3</c:v>
                </c:pt>
              </c:numCache>
            </c:numRef>
          </c:val>
        </c:ser>
        <c:ser>
          <c:idx val="1"/>
          <c:order val="1"/>
          <c:tx>
            <c:v>10–20 cm</c:v>
          </c:tx>
          <c:cat>
            <c:strRef>
              <c:f>('FINAL BIOMASS'!$W$27,'FINAL BIOMASS'!$W$29)</c:f>
              <c:strCache>
                <c:ptCount val="2"/>
                <c:pt idx="0">
                  <c:v>SGS</c:v>
                </c:pt>
                <c:pt idx="1">
                  <c:v>FEF</c:v>
                </c:pt>
              </c:strCache>
            </c:strRef>
          </c:cat>
          <c:val>
            <c:numRef>
              <c:f>('FINAL BIOMASS'!$Y$34,'FINAL BIOMASS'!$Y$36)</c:f>
              <c:numCache>
                <c:formatCode>0.00</c:formatCode>
                <c:ptCount val="2"/>
                <c:pt idx="0">
                  <c:v>1.3581012121728105E-2</c:v>
                </c:pt>
                <c:pt idx="1">
                  <c:v>3.0782179249287905E-6</c:v>
                </c:pt>
              </c:numCache>
            </c:numRef>
          </c:val>
        </c:ser>
        <c:axId val="52749824"/>
        <c:axId val="52751360"/>
      </c:barChart>
      <c:catAx>
        <c:axId val="527498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2751360"/>
        <c:crosses val="autoZero"/>
        <c:auto val="1"/>
        <c:lblAlgn val="ctr"/>
        <c:lblOffset val="100"/>
      </c:catAx>
      <c:valAx>
        <c:axId val="5275136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Protozoan Biomass (g/m2)</a:t>
                </a:r>
              </a:p>
            </c:rich>
          </c:tx>
          <c:layout/>
        </c:title>
        <c:numFmt formatCode="0.00" sourceLinked="0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74982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Microbes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BIOMASS'!$Y$26:$Z$26</c:f>
              <c:strCache>
                <c:ptCount val="2"/>
                <c:pt idx="0">
                  <c:v>Bacteria</c:v>
                </c:pt>
                <c:pt idx="1">
                  <c:v>Fungi</c:v>
                </c:pt>
              </c:strCache>
            </c:strRef>
          </c:cat>
          <c:val>
            <c:numRef>
              <c:f>'FINAL BIOMASS'!$Y$27:$Z$27</c:f>
              <c:numCache>
                <c:formatCode>0.00</c:formatCode>
                <c:ptCount val="2"/>
                <c:pt idx="0">
                  <c:v>2.0828569995688637</c:v>
                </c:pt>
                <c:pt idx="1">
                  <c:v>178.70396566283773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Microbes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BIOMASS'!$Y$26:$Z$26</c:f>
              <c:strCache>
                <c:ptCount val="2"/>
                <c:pt idx="0">
                  <c:v>Bacteria</c:v>
                </c:pt>
                <c:pt idx="1">
                  <c:v>Fungi</c:v>
                </c:pt>
              </c:strCache>
            </c:strRef>
          </c:cat>
          <c:val>
            <c:numRef>
              <c:f>'FINAL BIOMASS'!$Y$28:$Z$28</c:f>
              <c:numCache>
                <c:formatCode>0.00</c:formatCode>
                <c:ptCount val="2"/>
                <c:pt idx="0">
                  <c:v>2.3456273480544643</c:v>
                </c:pt>
                <c:pt idx="1">
                  <c:v>129.78937058013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Microbes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BIOMASS'!$Y$26:$Z$26</c:f>
              <c:strCache>
                <c:ptCount val="2"/>
                <c:pt idx="0">
                  <c:v>Bacteria</c:v>
                </c:pt>
                <c:pt idx="1">
                  <c:v>Fungi</c:v>
                </c:pt>
              </c:strCache>
            </c:strRef>
          </c:cat>
          <c:val>
            <c:numRef>
              <c:f>'FINAL BIOMASS'!$Y$29:$Z$29</c:f>
              <c:numCache>
                <c:formatCode>0.00</c:formatCode>
                <c:ptCount val="2"/>
                <c:pt idx="0">
                  <c:v>4.3426860929191813</c:v>
                </c:pt>
                <c:pt idx="1">
                  <c:v>1043.4740178319328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Microbes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cat>
            <c:strRef>
              <c:f>'FINAL BIOMASS'!$Y$26:$Z$26</c:f>
              <c:strCache>
                <c:ptCount val="2"/>
                <c:pt idx="0">
                  <c:v>Bacteria</c:v>
                </c:pt>
                <c:pt idx="1">
                  <c:v>Fungi</c:v>
                </c:pt>
              </c:strCache>
            </c:strRef>
          </c:cat>
          <c:val>
            <c:numRef>
              <c:f>'FINAL BIOMASS'!$Y$30:$Z$30</c:f>
              <c:numCache>
                <c:formatCode>0.00</c:formatCode>
                <c:ptCount val="2"/>
                <c:pt idx="0">
                  <c:v>2.1507036078852901</c:v>
                </c:pt>
                <c:pt idx="1">
                  <c:v>1098.8480062786207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800"/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D537E-A5CC-4946-94A5-96258C064974}" type="datetimeFigureOut">
              <a:rPr lang="en-US" smtClean="0"/>
              <a:pPr/>
              <a:t>9/24/2010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9F291-1B97-F343-88F5-7619F3D7E5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13" Type="http://schemas.openxmlformats.org/officeDocument/2006/relationships/chart" Target="../charts/chart17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12" Type="http://schemas.openxmlformats.org/officeDocument/2006/relationships/chart" Target="../charts/chart16.xml"/><Relationship Id="rId17" Type="http://schemas.openxmlformats.org/officeDocument/2006/relationships/chart" Target="../charts/chart21.xml"/><Relationship Id="rId2" Type="http://schemas.openxmlformats.org/officeDocument/2006/relationships/chart" Target="../charts/chart6.xml"/><Relationship Id="rId16" Type="http://schemas.openxmlformats.org/officeDocument/2006/relationships/chart" Target="../charts/chart2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11" Type="http://schemas.openxmlformats.org/officeDocument/2006/relationships/chart" Target="../charts/chart15.xml"/><Relationship Id="rId5" Type="http://schemas.openxmlformats.org/officeDocument/2006/relationships/chart" Target="../charts/chart9.xml"/><Relationship Id="rId15" Type="http://schemas.openxmlformats.org/officeDocument/2006/relationships/chart" Target="../charts/chart19.xml"/><Relationship Id="rId10" Type="http://schemas.openxmlformats.org/officeDocument/2006/relationships/chart" Target="../charts/chart14.xml"/><Relationship Id="rId4" Type="http://schemas.openxmlformats.org/officeDocument/2006/relationships/chart" Target="../charts/chart8.xml"/><Relationship Id="rId9" Type="http://schemas.openxmlformats.org/officeDocument/2006/relationships/chart" Target="../charts/chart13.xml"/><Relationship Id="rId14" Type="http://schemas.openxmlformats.org/officeDocument/2006/relationships/chart" Target="../charts/char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NinjaTosh:Users:Kabir:Desktop:SummerSoilInstitute:Results:FoodWebs:RAW_FWB.csv!RAW_FWB.csv!R1C1:R21C10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NinjaTosh:Users:Kabir:Desktop:SummerSoilInstitute:Results:FoodWebs:RAW_FWB.csv!RAW_FWB.csv!R30C1:R50C1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Soil Fauna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>
            <a:normAutofit fontScale="62500" lnSpcReduction="20000"/>
          </a:bodyPr>
          <a:lstStyle/>
          <a:p>
            <a:r>
              <a:rPr lang="en-US" sz="3789" dirty="0" smtClean="0">
                <a:solidFill>
                  <a:schemeClr val="tx1"/>
                </a:solidFill>
              </a:rPr>
              <a:t>Victoria </a:t>
            </a:r>
            <a:r>
              <a:rPr lang="en-US" sz="3789" dirty="0" err="1" smtClean="0">
                <a:solidFill>
                  <a:schemeClr val="tx1"/>
                </a:solidFill>
              </a:rPr>
              <a:t>Veach</a:t>
            </a:r>
            <a:endParaRPr lang="en-US" sz="3789" dirty="0" smtClean="0">
              <a:solidFill>
                <a:schemeClr val="tx1"/>
              </a:solidFill>
            </a:endParaRPr>
          </a:p>
          <a:p>
            <a:r>
              <a:rPr lang="en-US" sz="3789" dirty="0" smtClean="0">
                <a:solidFill>
                  <a:schemeClr val="tx1"/>
                </a:solidFill>
              </a:rPr>
              <a:t>Mary Hunter-Laszlo</a:t>
            </a:r>
          </a:p>
          <a:p>
            <a:r>
              <a:rPr lang="en-US" sz="3789" dirty="0" smtClean="0">
                <a:solidFill>
                  <a:schemeClr val="tx1"/>
                </a:solidFill>
              </a:rPr>
              <a:t>Lynn Moore</a:t>
            </a:r>
          </a:p>
          <a:p>
            <a:r>
              <a:rPr lang="en-US" sz="3789" dirty="0" smtClean="0">
                <a:solidFill>
                  <a:schemeClr val="tx1"/>
                </a:solidFill>
              </a:rPr>
              <a:t>Gordon Brown</a:t>
            </a:r>
          </a:p>
          <a:p>
            <a:r>
              <a:rPr lang="en-US" sz="3789" dirty="0" err="1" smtClean="0">
                <a:solidFill>
                  <a:schemeClr val="tx1"/>
                </a:solidFill>
              </a:rPr>
              <a:t>Kabir</a:t>
            </a:r>
            <a:r>
              <a:rPr lang="en-US" sz="3789" dirty="0" smtClean="0">
                <a:solidFill>
                  <a:schemeClr val="tx1"/>
                </a:solidFill>
              </a:rPr>
              <a:t> </a:t>
            </a:r>
            <a:r>
              <a:rPr lang="en-US" sz="3789" dirty="0" err="1" smtClean="0">
                <a:solidFill>
                  <a:schemeClr val="tx1"/>
                </a:solidFill>
              </a:rPr>
              <a:t>Peay</a:t>
            </a:r>
            <a:endParaRPr lang="en-US" sz="3789" dirty="0" smtClean="0">
              <a:solidFill>
                <a:schemeClr val="tx1"/>
              </a:solidFill>
            </a:endParaRPr>
          </a:p>
          <a:p>
            <a:r>
              <a:rPr lang="en-US" sz="3789" dirty="0" smtClean="0">
                <a:solidFill>
                  <a:schemeClr val="tx1"/>
                </a:solidFill>
              </a:rPr>
              <a:t>John Moore</a:t>
            </a:r>
          </a:p>
          <a:p>
            <a:r>
              <a:rPr lang="en-US" sz="3789" dirty="0" smtClean="0">
                <a:solidFill>
                  <a:schemeClr val="tx1"/>
                </a:solidFill>
              </a:rPr>
              <a:t>July 23, 2010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45200" y="-12261809"/>
            <a:ext cx="8394192" cy="5648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14865"/>
            <a:ext cx="6705600" cy="6343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3810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Community Ordination Plot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ChangeAspect="1"/>
          </p:cNvGraphicFramePr>
          <p:nvPr/>
        </p:nvGraphicFramePr>
        <p:xfrm>
          <a:off x="1119714" y="1334670"/>
          <a:ext cx="72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ChangeAspect="1"/>
          </p:cNvGraphicFramePr>
          <p:nvPr/>
        </p:nvGraphicFramePr>
        <p:xfrm>
          <a:off x="899416" y="1205090"/>
          <a:ext cx="72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ChangeAspect="1"/>
          </p:cNvGraphicFramePr>
          <p:nvPr/>
        </p:nvGraphicFramePr>
        <p:xfrm>
          <a:off x="1016825" y="1205090"/>
          <a:ext cx="7181749" cy="482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ChangeAspect="1"/>
          </p:cNvGraphicFramePr>
          <p:nvPr/>
        </p:nvGraphicFramePr>
        <p:xfrm>
          <a:off x="1080625" y="1295796"/>
          <a:ext cx="72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ChangeAspect="1"/>
          </p:cNvGraphicFramePr>
          <p:nvPr/>
        </p:nvGraphicFramePr>
        <p:xfrm>
          <a:off x="1041962" y="1231006"/>
          <a:ext cx="72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68" y="1882159"/>
            <a:ext cx="108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– 10 cm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109" y="5053604"/>
            <a:ext cx="120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– 20 cm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7729" y="74433"/>
            <a:ext cx="187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Shortgrass</a:t>
            </a:r>
            <a:r>
              <a:rPr lang="en-US" dirty="0" smtClean="0"/>
              <a:t> Steppe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42499" y="126265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Fraser Forest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861415" y="526831"/>
          <a:ext cx="1912627" cy="133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917635" y="3836938"/>
          <a:ext cx="1910080" cy="136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5242470" y="548911"/>
          <a:ext cx="1910080" cy="134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5018950" y="3865658"/>
          <a:ext cx="1828800" cy="142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2717368" y="542071"/>
          <a:ext cx="2101707" cy="135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2609980" y="3836938"/>
          <a:ext cx="1821903" cy="13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6847750" y="562831"/>
          <a:ext cx="2153920" cy="133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6847750" y="3794538"/>
          <a:ext cx="2103120" cy="156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809749" y="1857791"/>
          <a:ext cx="2235200" cy="135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917635" y="5333777"/>
          <a:ext cx="2143760" cy="140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8" name="Chart 17"/>
          <p:cNvGraphicFramePr/>
          <p:nvPr/>
        </p:nvGraphicFramePr>
        <p:xfrm>
          <a:off x="5213402" y="1856671"/>
          <a:ext cx="2147108" cy="135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Chart 18"/>
          <p:cNvGraphicFramePr/>
          <p:nvPr/>
        </p:nvGraphicFramePr>
        <p:xfrm>
          <a:off x="6764454" y="5364258"/>
          <a:ext cx="2249959" cy="134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0" name="Chart 19"/>
          <p:cNvGraphicFramePr/>
          <p:nvPr/>
        </p:nvGraphicFramePr>
        <p:xfrm>
          <a:off x="2827715" y="1898431"/>
          <a:ext cx="1991360" cy="134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1" name="Chart 20"/>
          <p:cNvGraphicFramePr/>
          <p:nvPr/>
        </p:nvGraphicFramePr>
        <p:xfrm>
          <a:off x="2873435" y="5354296"/>
          <a:ext cx="1789572" cy="135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2" name="Chart 21"/>
          <p:cNvGraphicFramePr/>
          <p:nvPr/>
        </p:nvGraphicFramePr>
        <p:xfrm>
          <a:off x="6995070" y="1898431"/>
          <a:ext cx="1960880" cy="1370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3" name="Chart 22"/>
          <p:cNvGraphicFramePr/>
          <p:nvPr/>
        </p:nvGraphicFramePr>
        <p:xfrm>
          <a:off x="4937670" y="5313338"/>
          <a:ext cx="2052320" cy="134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2943"/>
            <a:ext cx="8572500" cy="450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4261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SGS 0-10 cm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-1668780" y="3726180"/>
            <a:ext cx="425196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5852954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Flux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4705350" cy="238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450068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Fraser 0-10 cm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29000"/>
            <a:ext cx="4457700" cy="224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6769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Fraser 11-20 cm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5818"/>
            <a:ext cx="4476750" cy="2254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2385814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SGS 0-10 cm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568700"/>
            <a:ext cx="4400550" cy="210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1550" y="5638800"/>
            <a:ext cx="4057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SGS 11-20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07-23 at 1.33.06 PM.png"/>
          <p:cNvPicPr>
            <a:picLocks noChangeAspect="1"/>
          </p:cNvPicPr>
          <p:nvPr/>
        </p:nvPicPr>
        <p:blipFill>
          <a:blip r:embed="rId2">
            <a:lum bright="3000"/>
          </a:blip>
          <a:stretch>
            <a:fillRect/>
          </a:stretch>
        </p:blipFill>
        <p:spPr>
          <a:xfrm>
            <a:off x="1371600" y="304800"/>
            <a:ext cx="6553200" cy="644244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568575"/>
            <a:ext cx="7772400" cy="1470025"/>
          </a:xfrm>
        </p:spPr>
        <p:txBody>
          <a:bodyPr>
            <a:normAutofit/>
          </a:bodyPr>
          <a:lstStyle/>
          <a:p>
            <a:r>
              <a:rPr lang="en-US" sz="6500" dirty="0" smtClean="0">
                <a:solidFill>
                  <a:srgbClr val="FFFFFF"/>
                </a:solidFill>
              </a:rPr>
              <a:t>DISCUSSION</a:t>
            </a:r>
            <a:endParaRPr lang="en-US" sz="6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07-23 at 1.33.06 PM.png"/>
          <p:cNvPicPr>
            <a:picLocks noChangeAspect="1"/>
          </p:cNvPicPr>
          <p:nvPr/>
        </p:nvPicPr>
        <p:blipFill>
          <a:blip r:embed="rId2">
            <a:lum bright="67000"/>
          </a:blip>
          <a:stretch>
            <a:fillRect/>
          </a:stretch>
        </p:blipFill>
        <p:spPr>
          <a:xfrm>
            <a:off x="1371600" y="304800"/>
            <a:ext cx="6553200" cy="644244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500" dirty="0" smtClean="0"/>
              <a:t>METHODS</a:t>
            </a:r>
            <a:endParaRPr lang="en-US" sz="6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2819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Arthropod Extraction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981082"/>
            <a:ext cx="5120640" cy="3840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228600"/>
            <a:ext cx="3124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Materials</a:t>
            </a:r>
            <a:r>
              <a:rPr lang="en-US" sz="2200" dirty="0" smtClean="0"/>
              <a:t>: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Minimum 50g soil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Cotton Cheesecloth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Funnel with screen holding cheesecloth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Light source from above (Christmas tree lights)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70% Ethanol to catch arthropods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Foil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3901322"/>
            <a:ext cx="3124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Procedure</a:t>
            </a:r>
            <a:r>
              <a:rPr lang="en-US" sz="2200" dirty="0" smtClean="0"/>
              <a:t>: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Break cores along natural fractures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Leave sample under heat source for 5 days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667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Nematode Extraction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810000"/>
            <a:ext cx="4064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6200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43000"/>
            <a:ext cx="51054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/>
              <a:t>Materials:</a:t>
            </a:r>
            <a:endParaRPr lang="en-US" sz="2100" dirty="0" smtClean="0"/>
          </a:p>
          <a:p>
            <a:pPr>
              <a:buFont typeface="Arial"/>
              <a:buChar char="•"/>
            </a:pPr>
            <a:r>
              <a:rPr lang="en-US" sz="2100" dirty="0" err="1" smtClean="0"/>
              <a:t>Longstem</a:t>
            </a:r>
            <a:r>
              <a:rPr lang="en-US" sz="2100" dirty="0" smtClean="0"/>
              <a:t> glass funnel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Scintillation Vials (20 </a:t>
            </a:r>
            <a:r>
              <a:rPr lang="en-US" sz="2100" dirty="0" err="1" smtClean="0"/>
              <a:t>mL</a:t>
            </a:r>
            <a:r>
              <a:rPr lang="en-US" sz="21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Window screen with </a:t>
            </a:r>
            <a:r>
              <a:rPr lang="en-US" sz="2100" dirty="0" err="1" smtClean="0"/>
              <a:t>Kimwipe</a:t>
            </a:r>
            <a:r>
              <a:rPr lang="en-US" sz="2100" dirty="0" smtClean="0"/>
              <a:t> filter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5g soil sample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Formalin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DI water</a:t>
            </a:r>
            <a:endParaRPr 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3810000"/>
            <a:ext cx="4876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/>
              <a:t>Procedure: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Place 5g soil on filter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Add DI water until water touches bottom of filter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Nematodes collect at bottom of funnel</a:t>
            </a:r>
          </a:p>
          <a:p>
            <a:pPr>
              <a:buFont typeface="Arial"/>
              <a:buChar char="•"/>
            </a:pPr>
            <a:r>
              <a:rPr lang="en-US" sz="2100" dirty="0" smtClean="0"/>
              <a:t>After 3 days, transfer nematodes to Scintillation vial.  Add Formalin (final concentration 50/50)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Protozoan Extraction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396240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Materials: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10g soil sample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90 ml Protozoa Medium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24 well plate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5 test tubes with 9 ml soil extract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Sterile </a:t>
            </a:r>
            <a:r>
              <a:rPr lang="en-US" sz="2200" dirty="0" err="1" smtClean="0"/>
              <a:t>biotips</a:t>
            </a:r>
            <a:r>
              <a:rPr lang="en-US" sz="2200" dirty="0" smtClean="0"/>
              <a:t> and </a:t>
            </a:r>
            <a:r>
              <a:rPr lang="en-US" sz="2200" dirty="0" err="1" smtClean="0"/>
              <a:t>biotip</a:t>
            </a:r>
            <a:r>
              <a:rPr lang="en-US" sz="2200" dirty="0" smtClean="0"/>
              <a:t> gun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828634"/>
            <a:ext cx="624840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Procedure-Dilutions: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Plate will contain dilutions from 10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 to 10</a:t>
            </a:r>
            <a:r>
              <a:rPr lang="en-US" sz="2200" baseline="30000" dirty="0" smtClean="0"/>
              <a:t>-6</a:t>
            </a:r>
            <a:endParaRPr lang="en-US" sz="2200" dirty="0" smtClean="0"/>
          </a:p>
          <a:p>
            <a:pPr>
              <a:buFont typeface="Arial"/>
              <a:buChar char="•"/>
            </a:pPr>
            <a:r>
              <a:rPr lang="en-US" sz="2200" dirty="0" smtClean="0"/>
              <a:t>Place 10g soil in 90 ml of medium.  Shake for 1 min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Make serial dilutions in test tubes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Sample test tubes transferring 1 ml per well making 4 pseudo replicates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Feed with E. coli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Incubate for 5-7 days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00" y="1219200"/>
            <a:ext cx="4367530" cy="2919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cc_40X_Pretty_P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Fungal &amp; Bacterial Counts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879303"/>
            <a:ext cx="6781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Estimated using florescence microscopy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Counting of fixed area of slides using grid line intersect method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Assigned </a:t>
            </a:r>
            <a:r>
              <a:rPr lang="en-US" dirty="0" err="1" smtClean="0"/>
              <a:t>taxa</a:t>
            </a:r>
            <a:r>
              <a:rPr lang="en-US" dirty="0" smtClean="0"/>
              <a:t>/biomass to </a:t>
            </a:r>
            <a:r>
              <a:rPr lang="en-US" dirty="0" err="1" smtClean="0"/>
              <a:t>trophic</a:t>
            </a:r>
            <a:r>
              <a:rPr lang="en-US" dirty="0" smtClean="0"/>
              <a:t> guilds</a:t>
            </a:r>
            <a:endParaRPr lang="en-US" dirty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958495" y="1143000"/>
          <a:ext cx="7728305" cy="2819400"/>
        </p:xfrm>
        <a:graphic>
          <a:graphicData uri="http://schemas.openxmlformats.org/presentationml/2006/ole">
            <p:oleObj spid="_x0000_s31746" name="Microsoft Excel 97 - 2004 Worksheet" r:id="rId3" imgW="9537349" imgH="3479672" progId="Excel.Sheet.8">
              <p:link updateAutomatic="1"/>
            </p:oleObj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958494" y="4142022"/>
          <a:ext cx="7728305" cy="2563578"/>
        </p:xfrm>
        <a:graphic>
          <a:graphicData uri="http://schemas.openxmlformats.org/presentationml/2006/ole">
            <p:oleObj spid="_x0000_s31747" name="Microsoft Excel 97 - 2004 Worksheet" r:id="rId4" imgW="10489814" imgH="3479672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Looked at cool critters</a:t>
            </a:r>
            <a:endParaRPr lang="en-US" dirty="0"/>
          </a:p>
        </p:txBody>
      </p:sp>
      <p:pic>
        <p:nvPicPr>
          <p:cNvPr id="3" name="Picture 2" descr="Screen shot 2010-07-23 at 1.41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0" y="1183640"/>
            <a:ext cx="3174390" cy="1483360"/>
          </a:xfrm>
          <a:prstGeom prst="rect">
            <a:avLst/>
          </a:prstGeom>
        </p:spPr>
      </p:pic>
      <p:pic>
        <p:nvPicPr>
          <p:cNvPr id="4" name="Picture 3" descr="Screen shot 2010-07-23 at 1.41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33" y="1005840"/>
            <a:ext cx="5469467" cy="1737360"/>
          </a:xfrm>
          <a:prstGeom prst="rect">
            <a:avLst/>
          </a:prstGeom>
        </p:spPr>
      </p:pic>
      <p:pic>
        <p:nvPicPr>
          <p:cNvPr id="5" name="Picture 4" descr="Screen shot 2010-07-23 at 1.41.1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438400"/>
            <a:ext cx="4457700" cy="2082800"/>
          </a:xfrm>
          <a:prstGeom prst="rect">
            <a:avLst/>
          </a:prstGeom>
        </p:spPr>
      </p:pic>
      <p:pic>
        <p:nvPicPr>
          <p:cNvPr id="6" name="Picture 5" descr="Screen shot 2010-07-23 at 1.41.0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470400"/>
            <a:ext cx="4546600" cy="2082800"/>
          </a:xfrm>
          <a:prstGeom prst="rect">
            <a:avLst/>
          </a:prstGeom>
        </p:spPr>
      </p:pic>
      <p:pic>
        <p:nvPicPr>
          <p:cNvPr id="7" name="Picture 6" descr="Screen shot 2010-07-23 at 1.40.5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5486400"/>
            <a:ext cx="3124200" cy="1270000"/>
          </a:xfrm>
          <a:prstGeom prst="rect">
            <a:avLst/>
          </a:prstGeom>
        </p:spPr>
      </p:pic>
      <p:pic>
        <p:nvPicPr>
          <p:cNvPr id="8" name="Picture 7" descr="Screen shot 2010-07-23 at 1.45.02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800" y="2651760"/>
            <a:ext cx="3976468" cy="390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07-23 at 1.33.06 PM.png"/>
          <p:cNvPicPr>
            <a:picLocks noChangeAspect="1"/>
          </p:cNvPicPr>
          <p:nvPr/>
        </p:nvPicPr>
        <p:blipFill>
          <a:blip r:embed="rId2">
            <a:lum bright="67000"/>
          </a:blip>
          <a:stretch>
            <a:fillRect/>
          </a:stretch>
        </p:blipFill>
        <p:spPr>
          <a:xfrm>
            <a:off x="1371600" y="304800"/>
            <a:ext cx="6553200" cy="644244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568575"/>
            <a:ext cx="7772400" cy="1470025"/>
          </a:xfrm>
        </p:spPr>
        <p:txBody>
          <a:bodyPr>
            <a:normAutofit/>
          </a:bodyPr>
          <a:lstStyle/>
          <a:p>
            <a:r>
              <a:rPr lang="en-US" sz="6500" dirty="0" smtClean="0"/>
              <a:t>RESULTS</a:t>
            </a:r>
            <a:endParaRPr lang="en-US" sz="6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306</Words>
  <Application>Microsoft Office PowerPoint</Application>
  <PresentationFormat>On-screen Show (4:3)</PresentationFormat>
  <Paragraphs>86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NinjaTosh:Users:Kabir:Desktop:SummerSoilInstitute:Results:FoodWebs:RAW_FWB.csv!RAW_FWB.csv!R1C1:R21C10</vt:lpstr>
      <vt:lpstr>NinjaTosh:Users:Kabir:Desktop:SummerSoilInstitute:Results:FoodWebs:RAW_FWB.csv!RAW_FWB.csv!R30C1:R50C11</vt:lpstr>
      <vt:lpstr>Soil Fauna</vt:lpstr>
      <vt:lpstr>METHODS</vt:lpstr>
      <vt:lpstr>Arthropod Extraction</vt:lpstr>
      <vt:lpstr>Nematode Extraction</vt:lpstr>
      <vt:lpstr>Protozoan Extraction</vt:lpstr>
      <vt:lpstr>Fungal &amp; Bacterial Counts</vt:lpstr>
      <vt:lpstr>Assigned taxa/biomass to trophic guilds</vt:lpstr>
      <vt:lpstr>Looked at cool critters</vt:lpstr>
      <vt:lpstr>RESULTS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DISCUSSION</vt:lpstr>
    </vt:vector>
  </TitlesOfParts>
  <Company>Office: Mac Home and Student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Arthropod Extraction</dc:title>
  <dc:creator>Victoria Veach</dc:creator>
  <cp:lastModifiedBy>kamsmith</cp:lastModifiedBy>
  <cp:revision>19</cp:revision>
  <dcterms:created xsi:type="dcterms:W3CDTF">2010-07-23T19:32:24Z</dcterms:created>
  <dcterms:modified xsi:type="dcterms:W3CDTF">2010-09-24T18:28:17Z</dcterms:modified>
</cp:coreProperties>
</file>