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4" r:id="rId3"/>
    <p:sldId id="265" r:id="rId4"/>
    <p:sldId id="266" r:id="rId5"/>
    <p:sldId id="257" r:id="rId6"/>
    <p:sldId id="258" r:id="rId7"/>
    <p:sldId id="259" r:id="rId8"/>
    <p:sldId id="263" r:id="rId9"/>
    <p:sldId id="273" r:id="rId10"/>
    <p:sldId id="268" r:id="rId11"/>
    <p:sldId id="269" r:id="rId12"/>
    <p:sldId id="271" r:id="rId13"/>
    <p:sldId id="272" r:id="rId14"/>
    <p:sldId id="27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32928BF-519D-41FA-A598-C3A894D7DE66}" type="datetimeFigureOut">
              <a:rPr lang="en-US" smtClean="0"/>
              <a:pPr/>
              <a:t>7/23/2010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0EA486-B6C2-4DE1-AA94-8DADE36E03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28BF-519D-41FA-A598-C3A894D7DE66}" type="datetimeFigureOut">
              <a:rPr lang="en-US" smtClean="0"/>
              <a:pPr/>
              <a:t>7/23/2010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EA486-B6C2-4DE1-AA94-8DADE36E03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32928BF-519D-41FA-A598-C3A894D7DE66}" type="datetimeFigureOut">
              <a:rPr lang="en-US" smtClean="0"/>
              <a:pPr/>
              <a:t>7/23/2010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E0EA486-B6C2-4DE1-AA94-8DADE36E03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28BF-519D-41FA-A598-C3A894D7DE66}" type="datetimeFigureOut">
              <a:rPr lang="en-US" smtClean="0"/>
              <a:pPr/>
              <a:t>7/23/2010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E0EA486-B6C2-4DE1-AA94-8DADE36E03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28BF-519D-41FA-A598-C3A894D7DE66}" type="datetimeFigureOut">
              <a:rPr lang="en-US" smtClean="0"/>
              <a:pPr/>
              <a:t>7/23/2010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E0EA486-B6C2-4DE1-AA94-8DADE36E03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32928BF-519D-41FA-A598-C3A894D7DE66}" type="datetimeFigureOut">
              <a:rPr lang="en-US" smtClean="0"/>
              <a:pPr/>
              <a:t>7/23/2010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E0EA486-B6C2-4DE1-AA94-8DADE36E03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32928BF-519D-41FA-A598-C3A894D7DE66}" type="datetimeFigureOut">
              <a:rPr lang="en-US" smtClean="0"/>
              <a:pPr/>
              <a:t>7/23/2010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E0EA486-B6C2-4DE1-AA94-8DADE36E03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28BF-519D-41FA-A598-C3A894D7DE66}" type="datetimeFigureOut">
              <a:rPr lang="en-US" smtClean="0"/>
              <a:pPr/>
              <a:t>7/23/2010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E0EA486-B6C2-4DE1-AA94-8DADE36E03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28BF-519D-41FA-A598-C3A894D7DE66}" type="datetimeFigureOut">
              <a:rPr lang="en-US" smtClean="0"/>
              <a:pPr/>
              <a:t>7/23/2010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0EA486-B6C2-4DE1-AA94-8DADE36E03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28BF-519D-41FA-A598-C3A894D7DE66}" type="datetimeFigureOut">
              <a:rPr lang="en-US" smtClean="0"/>
              <a:pPr/>
              <a:t>7/23/2010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E0EA486-B6C2-4DE1-AA94-8DADE36E03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32928BF-519D-41FA-A598-C3A894D7DE66}" type="datetimeFigureOut">
              <a:rPr lang="en-US" smtClean="0"/>
              <a:pPr/>
              <a:t>7/23/2010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E0EA486-B6C2-4DE1-AA94-8DADE36E03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32928BF-519D-41FA-A598-C3A894D7DE66}" type="datetimeFigureOut">
              <a:rPr lang="en-US" smtClean="0"/>
              <a:pPr/>
              <a:t>7/23/2010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E0EA486-B6C2-4DE1-AA94-8DADE36E03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8534400" cy="1295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SUMMER Soil Institute</a:t>
            </a:r>
            <a:br>
              <a:rPr lang="en-US" dirty="0" smtClean="0"/>
            </a:br>
            <a:r>
              <a:rPr lang="en-US" dirty="0" smtClean="0"/>
              <a:t>July 2010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505200"/>
            <a:ext cx="6705600" cy="2133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Michael Schmidt</a:t>
            </a:r>
          </a:p>
          <a:p>
            <a:r>
              <a:rPr lang="en-US" sz="2400" dirty="0" smtClean="0"/>
              <a:t>Nick Clements</a:t>
            </a:r>
          </a:p>
          <a:p>
            <a:r>
              <a:rPr lang="en-US" sz="2400" dirty="0" smtClean="0"/>
              <a:t>Brian </a:t>
            </a:r>
            <a:r>
              <a:rPr lang="en-US" sz="2400" dirty="0" err="1" smtClean="0"/>
              <a:t>Ohsowski</a:t>
            </a:r>
            <a:endParaRPr lang="en-US" sz="24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09600" y="1752600"/>
            <a:ext cx="8001000" cy="21336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Quantitative PCR Analysis of Forested and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Shortgrass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Steppe Soil Core Bacterial and Fungal Communities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5638800"/>
            <a:ext cx="8153400" cy="106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Figure 1:Comparison of bacterial DNA extracted between sites and depth </a:t>
            </a:r>
          </a:p>
        </p:txBody>
      </p:sp>
      <p:pic>
        <p:nvPicPr>
          <p:cNvPr id="6" name="Picture 5" descr="SGS_FR_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648285"/>
            <a:ext cx="7848600" cy="383811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10" name="Content Placeholder 9" descr="SGS_FR_F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1682081"/>
            <a:ext cx="7312025" cy="3575719"/>
          </a:xfrm>
        </p:spPr>
      </p:pic>
      <p:sp>
        <p:nvSpPr>
          <p:cNvPr id="11" name="Content Placeholder 2"/>
          <p:cNvSpPr txBox="1">
            <a:spLocks/>
          </p:cNvSpPr>
          <p:nvPr/>
        </p:nvSpPr>
        <p:spPr>
          <a:xfrm>
            <a:off x="609600" y="5638800"/>
            <a:ext cx="8153400" cy="1066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Figure 2:</a:t>
            </a:r>
            <a:r>
              <a:rPr lang="en-US" sz="2800" dirty="0" smtClean="0"/>
              <a:t> Comparison of fungal DNA extracted</a:t>
            </a:r>
            <a:r>
              <a:rPr lang="en-US" sz="2800" dirty="0"/>
              <a:t> </a:t>
            </a:r>
            <a:r>
              <a:rPr lang="en-US" sz="2800" dirty="0" smtClean="0"/>
              <a:t>between sites and depth 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4" name="Content Placeholder 3" descr="SGS_FR_ratio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" y="1828800"/>
            <a:ext cx="7851775" cy="3839668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5638800"/>
            <a:ext cx="8153400" cy="1066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Figure 3:</a:t>
            </a:r>
            <a:r>
              <a:rPr lang="en-US" sz="2800" dirty="0" smtClean="0"/>
              <a:t> Ratio of bacterial to fungal DNA for the different sites and depth  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More DNA was extracted from Fraser soil then the SGS soil</a:t>
            </a:r>
          </a:p>
          <a:p>
            <a:pPr lvl="1"/>
            <a:r>
              <a:rPr lang="en-US" dirty="0" smtClean="0"/>
              <a:t>True for both fungal and bacterial DNA</a:t>
            </a:r>
          </a:p>
          <a:p>
            <a:pPr lvl="1"/>
            <a:r>
              <a:rPr lang="en-US" dirty="0" smtClean="0"/>
              <a:t>True for both depths sampled </a:t>
            </a:r>
          </a:p>
          <a:p>
            <a:r>
              <a:rPr lang="en-US" dirty="0" smtClean="0"/>
              <a:t>More </a:t>
            </a:r>
            <a:r>
              <a:rPr lang="en-US" dirty="0" smtClean="0"/>
              <a:t>bacterial </a:t>
            </a:r>
            <a:r>
              <a:rPr lang="en-US" dirty="0" smtClean="0"/>
              <a:t>DNA was extracted from all sites and depths then fungal DNA</a:t>
            </a:r>
          </a:p>
          <a:p>
            <a:pPr lvl="1"/>
            <a:r>
              <a:rPr lang="en-US" dirty="0" smtClean="0"/>
              <a:t>SGS </a:t>
            </a:r>
            <a:r>
              <a:rPr lang="en-US" dirty="0" smtClean="0"/>
              <a:t>sites had a higher bacterial to fungal DNA </a:t>
            </a:r>
            <a:r>
              <a:rPr lang="en-US" smtClean="0"/>
              <a:t>then </a:t>
            </a:r>
            <a:r>
              <a:rPr lang="en-US" smtClean="0"/>
              <a:t>Fraser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352800"/>
            <a:ext cx="8153400" cy="990600"/>
          </a:xfrm>
        </p:spPr>
        <p:txBody>
          <a:bodyPr/>
          <a:lstStyle/>
          <a:p>
            <a:pPr algn="ctr"/>
            <a:r>
              <a:rPr lang="en-US" smtClean="0"/>
              <a:t>Thank you!!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Habitat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Fraser Experimental Forest</a:t>
            </a:r>
          </a:p>
          <a:p>
            <a:pPr lvl="1"/>
            <a:r>
              <a:rPr lang="en-US" dirty="0" smtClean="0"/>
              <a:t>Upper </a:t>
            </a:r>
            <a:r>
              <a:rPr lang="en-US" dirty="0" err="1" smtClean="0"/>
              <a:t>Montane</a:t>
            </a:r>
            <a:r>
              <a:rPr lang="en-US" dirty="0" smtClean="0"/>
              <a:t> / Subalpine Ecosystem</a:t>
            </a:r>
          </a:p>
          <a:p>
            <a:pPr lvl="1"/>
            <a:r>
              <a:rPr lang="en-US" dirty="0" smtClean="0"/>
              <a:t>Elevation ranges from 8,800 to 12,804 ft </a:t>
            </a:r>
          </a:p>
          <a:p>
            <a:pPr lvl="1"/>
            <a:r>
              <a:rPr lang="en-US" dirty="0" smtClean="0"/>
              <a:t>Conifers dominate the vegetative canopy</a:t>
            </a:r>
          </a:p>
          <a:p>
            <a:pPr lvl="1"/>
            <a:r>
              <a:rPr lang="en-US" dirty="0" smtClean="0"/>
              <a:t>Average precipitation </a:t>
            </a:r>
          </a:p>
          <a:p>
            <a:pPr lvl="2"/>
            <a:r>
              <a:rPr lang="en-US" dirty="0" smtClean="0"/>
              <a:t>70cm annually </a:t>
            </a:r>
          </a:p>
          <a:p>
            <a:pPr lvl="3"/>
            <a:r>
              <a:rPr lang="en-US" dirty="0" smtClean="0"/>
              <a:t>¾ is snow fall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Habitat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Shortgrass</a:t>
            </a:r>
            <a:r>
              <a:rPr lang="en-US" dirty="0" smtClean="0"/>
              <a:t> Steppe</a:t>
            </a:r>
          </a:p>
          <a:p>
            <a:pPr lvl="1"/>
            <a:r>
              <a:rPr lang="en-US" dirty="0" smtClean="0"/>
              <a:t>Native grassland</a:t>
            </a:r>
          </a:p>
          <a:p>
            <a:pPr lvl="1"/>
            <a:r>
              <a:rPr lang="en-US" dirty="0" smtClean="0"/>
              <a:t>Elevation: 5,200 - 5,500 ft </a:t>
            </a:r>
          </a:p>
          <a:p>
            <a:pPr lvl="1"/>
            <a:r>
              <a:rPr lang="en-US" dirty="0" smtClean="0"/>
              <a:t>Main vegetation</a:t>
            </a:r>
          </a:p>
          <a:p>
            <a:pPr lvl="2"/>
            <a:r>
              <a:rPr lang="en-US" dirty="0" smtClean="0"/>
              <a:t>grasses, succulents, and dwarf shrubs </a:t>
            </a:r>
          </a:p>
          <a:p>
            <a:pPr lvl="1"/>
            <a:r>
              <a:rPr lang="en-US" dirty="0" smtClean="0"/>
              <a:t>Relatively dry climate due to the rain shadow effect of the Rocky Mountains</a:t>
            </a:r>
          </a:p>
          <a:p>
            <a:pPr lvl="2"/>
            <a:r>
              <a:rPr lang="en-US" dirty="0" smtClean="0"/>
              <a:t>Seasonal rainfall (Apr – Sept)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PCR?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Polymerase Chain Reaction (PCR)</a:t>
            </a:r>
          </a:p>
          <a:p>
            <a:pPr lvl="1"/>
            <a:r>
              <a:rPr lang="en-US" dirty="0" smtClean="0"/>
              <a:t>DNA based technique</a:t>
            </a:r>
          </a:p>
          <a:p>
            <a:pPr lvl="1"/>
            <a:r>
              <a:rPr lang="en-US" dirty="0" smtClean="0"/>
              <a:t>Amplifies workable amounts of DNA copies from genes of interest</a:t>
            </a:r>
          </a:p>
          <a:p>
            <a:pPr lvl="1"/>
            <a:r>
              <a:rPr lang="en-US" dirty="0" smtClean="0"/>
              <a:t>PCR has limitations………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PCR?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656189"/>
            <a:ext cx="6781800" cy="5201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3"/>
          <p:cNvSpPr>
            <a:spLocks noGrp="1"/>
          </p:cNvSpPr>
          <p:nvPr>
            <p:ph sz="quarter" idx="1"/>
          </p:nvPr>
        </p:nvSpPr>
        <p:spPr>
          <a:xfrm>
            <a:off x="0" y="6096000"/>
            <a:ext cx="8153400" cy="762000"/>
          </a:xfrm>
        </p:spPr>
        <p:txBody>
          <a:bodyPr/>
          <a:lstStyle/>
          <a:p>
            <a:r>
              <a:rPr lang="en-US" dirty="0" smtClean="0"/>
              <a:t>How do PCR and </a:t>
            </a:r>
            <a:r>
              <a:rPr lang="en-US" dirty="0" err="1" smtClean="0"/>
              <a:t>qPCR</a:t>
            </a:r>
            <a:r>
              <a:rPr lang="en-US" dirty="0" smtClean="0"/>
              <a:t> differ?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qPCR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2425" y="1548174"/>
            <a:ext cx="8258175" cy="4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Extracted DNA from soil</a:t>
            </a:r>
          </a:p>
          <a:p>
            <a:pPr lvl="1"/>
            <a:r>
              <a:rPr lang="en-US" dirty="0" smtClean="0"/>
              <a:t>DNA extraction kit</a:t>
            </a:r>
          </a:p>
          <a:p>
            <a:pPr lvl="2"/>
            <a:r>
              <a:rPr lang="en-US" dirty="0" smtClean="0"/>
              <a:t>Mo Bio </a:t>
            </a:r>
            <a:r>
              <a:rPr lang="en-US" dirty="0" err="1" smtClean="0"/>
              <a:t>PowerSoil</a:t>
            </a:r>
            <a:r>
              <a:rPr lang="en-US" dirty="0" smtClean="0"/>
              <a:t> DNA Isolation Kit</a:t>
            </a:r>
          </a:p>
          <a:p>
            <a:r>
              <a:rPr lang="en-US" dirty="0" smtClean="0"/>
              <a:t>Ran DNA gel</a:t>
            </a:r>
          </a:p>
          <a:p>
            <a:pPr lvl="1"/>
            <a:r>
              <a:rPr lang="en-US" dirty="0" err="1" smtClean="0"/>
              <a:t>Agarose</a:t>
            </a:r>
            <a:r>
              <a:rPr lang="en-US" dirty="0" smtClean="0"/>
              <a:t> gel used to confirm DNA was present</a:t>
            </a:r>
          </a:p>
          <a:p>
            <a:r>
              <a:rPr lang="en-US" dirty="0" smtClean="0"/>
              <a:t>Performed </a:t>
            </a:r>
            <a:r>
              <a:rPr lang="en-US" dirty="0" err="1" smtClean="0"/>
              <a:t>qPCR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Used to measure relative gene copy number for both fungi and bacteria</a:t>
            </a:r>
          </a:p>
          <a:p>
            <a:pPr lvl="2"/>
            <a:r>
              <a:rPr lang="en-US" dirty="0" smtClean="0"/>
              <a:t>Three (3) subsamples run for each DNA soil extraction</a:t>
            </a:r>
          </a:p>
          <a:p>
            <a:pPr lvl="2"/>
            <a:r>
              <a:rPr lang="en-US" dirty="0" smtClean="0"/>
              <a:t>Subsample copy number averaged at time of analysis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PCR Primers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81534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General Fungal Primers</a:t>
            </a:r>
          </a:p>
          <a:p>
            <a:pPr lvl="1"/>
            <a:r>
              <a:rPr lang="en-US" dirty="0" smtClean="0"/>
              <a:t>18s primer</a:t>
            </a:r>
          </a:p>
          <a:p>
            <a:pPr lvl="2"/>
            <a:r>
              <a:rPr lang="en-US" dirty="0" smtClean="0"/>
              <a:t>Forward Primer = 1TS1F</a:t>
            </a:r>
          </a:p>
          <a:p>
            <a:pPr lvl="2"/>
            <a:r>
              <a:rPr lang="en-US" dirty="0" smtClean="0"/>
              <a:t>Reverse  Primer = 5.8S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 smtClean="0"/>
          </a:p>
        </p:txBody>
      </p:sp>
      <p:pic>
        <p:nvPicPr>
          <p:cNvPr id="3076" name="Picture 4" descr="C:\Users\Michael\Desktop\primer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780488"/>
            <a:ext cx="7162800" cy="3077511"/>
          </a:xfrm>
          <a:prstGeom prst="rect">
            <a:avLst/>
          </a:prstGeom>
          <a:noFill/>
        </p:spPr>
      </p:pic>
      <p:pic>
        <p:nvPicPr>
          <p:cNvPr id="3077" name="Picture 5" descr="C:\Users\Michael\Desktop\primer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1539889"/>
            <a:ext cx="2743200" cy="23463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PCR Primers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05400"/>
          </a:xfrm>
        </p:spPr>
        <p:txBody>
          <a:bodyPr>
            <a:normAutofit/>
          </a:bodyPr>
          <a:lstStyle/>
          <a:p>
            <a:pPr lvl="2">
              <a:buNone/>
            </a:pPr>
            <a:endParaRPr lang="en-US" dirty="0" smtClean="0"/>
          </a:p>
          <a:p>
            <a:r>
              <a:rPr lang="en-US" dirty="0" smtClean="0"/>
              <a:t>General Bacterial Primers</a:t>
            </a:r>
          </a:p>
          <a:p>
            <a:pPr lvl="1"/>
            <a:r>
              <a:rPr lang="en-US" dirty="0" smtClean="0"/>
              <a:t>16s Primers</a:t>
            </a:r>
          </a:p>
          <a:p>
            <a:pPr lvl="2"/>
            <a:r>
              <a:rPr lang="en-US" dirty="0" smtClean="0"/>
              <a:t>Forward Primer = Eub338</a:t>
            </a:r>
          </a:p>
          <a:p>
            <a:pPr lvl="2"/>
            <a:r>
              <a:rPr lang="en-US" dirty="0" smtClean="0"/>
              <a:t>Reverse  Primer = Eub518</a:t>
            </a:r>
          </a:p>
          <a:p>
            <a:pPr lvl="2"/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202</TotalTime>
  <Words>315</Words>
  <Application>Microsoft Office PowerPoint</Application>
  <PresentationFormat>On-screen Show (4:3)</PresentationFormat>
  <Paragraphs>72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Median</vt:lpstr>
      <vt:lpstr>SUMMER Soil Institute July 2010</vt:lpstr>
      <vt:lpstr>Habitat Classification</vt:lpstr>
      <vt:lpstr>Habitat Classification</vt:lpstr>
      <vt:lpstr>What is PCR?</vt:lpstr>
      <vt:lpstr>What is PCR?</vt:lpstr>
      <vt:lpstr>What is qPCR?</vt:lpstr>
      <vt:lpstr>Methods</vt:lpstr>
      <vt:lpstr>PCR Primers</vt:lpstr>
      <vt:lpstr>PCR Primers</vt:lpstr>
      <vt:lpstr>Results</vt:lpstr>
      <vt:lpstr>Results</vt:lpstr>
      <vt:lpstr>Results</vt:lpstr>
      <vt:lpstr>Conclusion</vt:lpstr>
      <vt:lpstr>Thank you!!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SSI qPCR</dc:title>
  <dc:creator>Michael Schmidt</dc:creator>
  <cp:lastModifiedBy>Michael Schmidt</cp:lastModifiedBy>
  <cp:revision>28</cp:revision>
  <dcterms:created xsi:type="dcterms:W3CDTF">2010-07-22T20:17:16Z</dcterms:created>
  <dcterms:modified xsi:type="dcterms:W3CDTF">2010-07-23T16:39:37Z</dcterms:modified>
</cp:coreProperties>
</file>