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57" r:id="rId3"/>
    <p:sldId id="260" r:id="rId4"/>
    <p:sldId id="259" r:id="rId5"/>
    <p:sldId id="263" r:id="rId6"/>
    <p:sldId id="261" r:id="rId7"/>
    <p:sldId id="262" r:id="rId8"/>
    <p:sldId id="264" r:id="rId9"/>
    <p:sldId id="268" r:id="rId10"/>
    <p:sldId id="265" r:id="rId11"/>
    <p:sldId id="258" r:id="rId12"/>
    <p:sldId id="266" r:id="rId13"/>
    <p:sldId id="279" r:id="rId14"/>
    <p:sldId id="271" r:id="rId15"/>
    <p:sldId id="272" r:id="rId16"/>
    <p:sldId id="273" r:id="rId17"/>
    <p:sldId id="274" r:id="rId18"/>
    <p:sldId id="267" r:id="rId19"/>
    <p:sldId id="275" r:id="rId20"/>
    <p:sldId id="280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oot\AppData\Local\Temp\FEF_dta_institute_Kelly_Melzer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oot\AppData\Local\Temp\FEF_dta_institute_Kelly_Melzer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ot\AppData\Local\Temp\FEF_dta_institute_Kelly_Melzer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ot\AppData\Local\Temp\FEF_dta_institute_Kelly_Melzer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280076908991028"/>
          <c:y val="0.16714122497245346"/>
          <c:w val="0.69335416032802899"/>
          <c:h val="0.62692876932050234"/>
        </c:manualLayout>
      </c:layout>
      <c:scatterChart>
        <c:scatterStyle val="lineMarker"/>
        <c:ser>
          <c:idx val="0"/>
          <c:order val="0"/>
          <c:tx>
            <c:v>P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Balance'!$K$2:$K$7</c:f>
              <c:numCache>
                <c:formatCode>0.00</c:formatCode>
                <c:ptCount val="6"/>
                <c:pt idx="0">
                  <c:v>-0.21442832686360042</c:v>
                </c:pt>
                <c:pt idx="1">
                  <c:v>-9.0773526462500365E-2</c:v>
                </c:pt>
                <c:pt idx="2">
                  <c:v>-0.12714258540400036</c:v>
                </c:pt>
                <c:pt idx="3">
                  <c:v>-3.0158428226666922E-2</c:v>
                </c:pt>
                <c:pt idx="4">
                  <c:v>-6.479562721857185E-2</c:v>
                </c:pt>
                <c:pt idx="5">
                  <c:v>0</c:v>
                </c:pt>
              </c:numCache>
            </c:numRef>
          </c:yVal>
        </c:ser>
        <c:ser>
          <c:idx val="1"/>
          <c:order val="1"/>
          <c:tx>
            <c:v>K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Balance'!$P$2:$P$7</c:f>
              <c:numCache>
                <c:formatCode>0.00</c:formatCode>
                <c:ptCount val="6"/>
                <c:pt idx="0">
                  <c:v>-0.59727266201145868</c:v>
                </c:pt>
                <c:pt idx="1">
                  <c:v>-0.56466187913974508</c:v>
                </c:pt>
                <c:pt idx="2">
                  <c:v>-0.5881543071890768</c:v>
                </c:pt>
                <c:pt idx="3">
                  <c:v>-0.59192547862796285</c:v>
                </c:pt>
                <c:pt idx="4">
                  <c:v>-0.6064995686769642</c:v>
                </c:pt>
                <c:pt idx="5">
                  <c:v>0</c:v>
                </c:pt>
              </c:numCache>
            </c:numRef>
          </c:yVal>
        </c:ser>
        <c:ser>
          <c:idx val="2"/>
          <c:order val="2"/>
          <c:tx>
            <c:v>Ca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Balance'!$U$2:$U$7</c:f>
              <c:numCache>
                <c:formatCode>0.00</c:formatCode>
                <c:ptCount val="6"/>
                <c:pt idx="0">
                  <c:v>0.27420062719882632</c:v>
                </c:pt>
                <c:pt idx="1">
                  <c:v>0.27624261538344025</c:v>
                </c:pt>
                <c:pt idx="2">
                  <c:v>0.22519291076810261</c:v>
                </c:pt>
                <c:pt idx="3">
                  <c:v>0.19494123395901342</c:v>
                </c:pt>
                <c:pt idx="4">
                  <c:v>0.22519291076810216</c:v>
                </c:pt>
                <c:pt idx="5">
                  <c:v>0</c:v>
                </c:pt>
              </c:numCache>
            </c:numRef>
          </c:yVal>
        </c:ser>
        <c:ser>
          <c:idx val="3"/>
          <c:order val="3"/>
          <c:tx>
            <c:v>Na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Balance'!$Z$2:$Z$7</c:f>
              <c:numCache>
                <c:formatCode>0.00</c:formatCode>
                <c:ptCount val="6"/>
                <c:pt idx="0">
                  <c:v>-1.8174813890567309E-2</c:v>
                </c:pt>
                <c:pt idx="1">
                  <c:v>-7.6485949010872467E-2</c:v>
                </c:pt>
                <c:pt idx="2">
                  <c:v>-6.946418928434353E-2</c:v>
                </c:pt>
                <c:pt idx="3">
                  <c:v>-0.13839276785587351</c:v>
                </c:pt>
                <c:pt idx="4">
                  <c:v>-0.12991238171272293</c:v>
                </c:pt>
                <c:pt idx="5">
                  <c:v>0</c:v>
                </c:pt>
              </c:numCache>
            </c:numRef>
          </c:yVal>
        </c:ser>
        <c:ser>
          <c:idx val="4"/>
          <c:order val="4"/>
          <c:tx>
            <c:v>Mg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Balance'!$AE$2:$AE$7</c:f>
              <c:numCache>
                <c:formatCode>0.00</c:formatCode>
                <c:ptCount val="6"/>
                <c:pt idx="0">
                  <c:v>-0.52106238960710138</c:v>
                </c:pt>
                <c:pt idx="1">
                  <c:v>-0.37365215185843631</c:v>
                </c:pt>
                <c:pt idx="2">
                  <c:v>-0.40220196075047032</c:v>
                </c:pt>
                <c:pt idx="3">
                  <c:v>-0.32347958521143783</c:v>
                </c:pt>
                <c:pt idx="4">
                  <c:v>-0.35388369817955007</c:v>
                </c:pt>
                <c:pt idx="5">
                  <c:v>0</c:v>
                </c:pt>
              </c:numCache>
            </c:numRef>
          </c:yVal>
        </c:ser>
        <c:ser>
          <c:idx val="5"/>
          <c:order val="5"/>
          <c:tx>
            <c:v>Al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Balance'!$AJ$2:$AJ$7</c:f>
              <c:numCache>
                <c:formatCode>0.00</c:formatCode>
                <c:ptCount val="6"/>
                <c:pt idx="0">
                  <c:v>-0.44922412945552348</c:v>
                </c:pt>
                <c:pt idx="1">
                  <c:v>-0.39041733077759788</c:v>
                </c:pt>
                <c:pt idx="2">
                  <c:v>-0.41480063754649388</c:v>
                </c:pt>
                <c:pt idx="3">
                  <c:v>-0.39041733077759766</c:v>
                </c:pt>
                <c:pt idx="4">
                  <c:v>-0.41218814039268348</c:v>
                </c:pt>
                <c:pt idx="5">
                  <c:v>0</c:v>
                </c:pt>
              </c:numCache>
            </c:numRef>
          </c:yVal>
        </c:ser>
        <c:ser>
          <c:idx val="6"/>
          <c:order val="6"/>
          <c:tx>
            <c:v>Fe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Balance'!$AO$2:$AO$7</c:f>
              <c:numCache>
                <c:formatCode>0.00</c:formatCode>
                <c:ptCount val="6"/>
                <c:pt idx="0">
                  <c:v>-0.55979965501067963</c:v>
                </c:pt>
                <c:pt idx="1">
                  <c:v>-0.45014232424603029</c:v>
                </c:pt>
                <c:pt idx="2">
                  <c:v>-0.47496447075149534</c:v>
                </c:pt>
                <c:pt idx="3">
                  <c:v>-0.40563003620880411</c:v>
                </c:pt>
                <c:pt idx="4">
                  <c:v>-0.44705638831067657</c:v>
                </c:pt>
                <c:pt idx="5">
                  <c:v>0</c:v>
                </c:pt>
              </c:numCache>
            </c:numRef>
          </c:yVal>
        </c:ser>
        <c:ser>
          <c:idx val="7"/>
          <c:order val="7"/>
          <c:tx>
            <c:v>Mn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Balance'!$AT$2:$AT$7</c:f>
              <c:numCache>
                <c:formatCode>0.00</c:formatCode>
                <c:ptCount val="6"/>
                <c:pt idx="0">
                  <c:v>-0.58695368190554054</c:v>
                </c:pt>
                <c:pt idx="1">
                  <c:v>-0.46217927331450592</c:v>
                </c:pt>
                <c:pt idx="2">
                  <c:v>-0.48369210238192578</c:v>
                </c:pt>
                <c:pt idx="3">
                  <c:v>-0.42632455820213966</c:v>
                </c:pt>
                <c:pt idx="4">
                  <c:v>-0.44681296683777783</c:v>
                </c:pt>
                <c:pt idx="5">
                  <c:v>0</c:v>
                </c:pt>
              </c:numCache>
            </c:numRef>
          </c:yVal>
        </c:ser>
        <c:ser>
          <c:idx val="8"/>
          <c:order val="8"/>
          <c:tx>
            <c:v>Si</c:v>
          </c:tx>
          <c:spPr>
            <a:ln w="28575">
              <a:noFill/>
            </a:ln>
          </c:spPr>
          <c:xVal>
            <c:numRef>
              <c:f>'Mass Balance'!$H$2:$H$7</c:f>
              <c:numCache>
                <c:formatCode>0.00</c:formatCode>
                <c:ptCount val="6"/>
                <c:pt idx="0">
                  <c:v>0.28470588235294136</c:v>
                </c:pt>
                <c:pt idx="1">
                  <c:v>0.59090909090909138</c:v>
                </c:pt>
                <c:pt idx="2">
                  <c:v>0.59416058394160542</c:v>
                </c:pt>
                <c:pt idx="3">
                  <c:v>0.2962962962962965</c:v>
                </c:pt>
                <c:pt idx="4">
                  <c:v>0.31756756756756793</c:v>
                </c:pt>
                <c:pt idx="5">
                  <c:v>0</c:v>
                </c:pt>
              </c:numCache>
            </c:numRef>
          </c:xVal>
          <c:yVal>
            <c:numRef>
              <c:f>'Mass Balance'!$AY$2:$AY$7</c:f>
              <c:numCache>
                <c:formatCode>0.00</c:formatCode>
                <c:ptCount val="6"/>
                <c:pt idx="0">
                  <c:v>-3.3581302173072675E-2</c:v>
                </c:pt>
                <c:pt idx="1">
                  <c:v>-1.5552872856713923E-2</c:v>
                </c:pt>
                <c:pt idx="2">
                  <c:v>-5.9200649096319967E-2</c:v>
                </c:pt>
                <c:pt idx="3">
                  <c:v>-0.2000543424685747</c:v>
                </c:pt>
                <c:pt idx="4">
                  <c:v>-0.18287499644604183</c:v>
                </c:pt>
                <c:pt idx="5">
                  <c:v>0</c:v>
                </c:pt>
              </c:numCache>
            </c:numRef>
          </c:yVal>
        </c:ser>
        <c:ser>
          <c:idx val="9"/>
          <c:order val="9"/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'Mass Balance'!$B$11:$B$13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'Mass Balance'!$C$11:$C$13</c:f>
              <c:numCache>
                <c:formatCode>General</c:formatCode>
                <c:ptCount val="3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</c:ser>
        <c:ser>
          <c:idx val="10"/>
          <c:order val="10"/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'Mass Balance'!$C$11:$C$13</c:f>
              <c:numCache>
                <c:formatCode>General</c:formatCode>
                <c:ptCount val="3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xVal>
          <c:yVal>
            <c:numRef>
              <c:f>'Mass Balance'!$B$11:$B$13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axId val="56334208"/>
        <c:axId val="56344576"/>
      </c:scatterChart>
      <c:valAx>
        <c:axId val="56334208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>
                    <a:sym typeface="Symbol"/>
                  </a:defRPr>
                </a:pPr>
                <a:r>
                  <a:rPr lang="en-US" sz="1600" b="0">
                    <a:sym typeface="Symbol"/>
                  </a:rPr>
                  <a:t></a:t>
                </a:r>
                <a:r>
                  <a:rPr lang="en-US" sz="1000" b="0">
                    <a:sym typeface="Symbol"/>
                  </a:rPr>
                  <a:t>Zr,w</a:t>
                </a:r>
                <a:endParaRPr lang="en-US" sz="1600" b="0">
                  <a:sym typeface="Symbol"/>
                </a:endParaRPr>
              </a:p>
            </c:rich>
          </c:tx>
          <c:layout/>
        </c:title>
        <c:numFmt formatCode="0.00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344576"/>
        <c:crossesAt val="-1"/>
        <c:crossBetween val="midCat"/>
      </c:valAx>
      <c:valAx>
        <c:axId val="56344576"/>
        <c:scaling>
          <c:orientation val="minMax"/>
          <c:max val="1"/>
          <c:min val="-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>
                    <a:sym typeface="Symbol"/>
                  </a:rPr>
                  <a:t></a:t>
                </a:r>
                <a:r>
                  <a:rPr lang="en-US" sz="1000" b="0" dirty="0" err="1">
                    <a:sym typeface="Symbol"/>
                  </a:rPr>
                  <a:t>j,w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.10837102808957394"/>
              <c:y val="0.4318378210338884"/>
            </c:manualLayout>
          </c:layout>
        </c:title>
        <c:numFmt formatCode="0.00" sourceLinked="1"/>
        <c:majorTickMark val="in"/>
        <c:tickLblPos val="nextTo"/>
        <c:crossAx val="56334208"/>
        <c:crossesAt val="-1"/>
        <c:crossBetween val="midCat"/>
        <c:majorUnit val="0.5"/>
      </c:valAx>
    </c:plotArea>
    <c:legend>
      <c:legendPos val="r"/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3003741199016791"/>
          <c:y val="0"/>
          <c:w val="0.86996258800983206"/>
          <c:h val="0.13102686238294289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9645682349407892"/>
          <c:y val="0.17207020997375305"/>
          <c:w val="0.57176897663911574"/>
          <c:h val="0.79234479103573596"/>
        </c:manualLayout>
      </c:layout>
      <c:scatterChart>
        <c:scatterStyle val="lineMarker"/>
        <c:ser>
          <c:idx val="0"/>
          <c:order val="0"/>
          <c:tx>
            <c:strRef>
              <c:f>Figures!$B$1</c:f>
              <c:strCache>
                <c:ptCount val="1"/>
                <c:pt idx="0">
                  <c:v>depth (cm)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Figures!$F$2:$F$13</c:f>
              <c:numCache>
                <c:formatCode>0.00</c:formatCode>
                <c:ptCount val="12"/>
                <c:pt idx="0">
                  <c:v>-3.3581302173072661E-2</c:v>
                </c:pt>
                <c:pt idx="1">
                  <c:v>-3.3581302173072661E-2</c:v>
                </c:pt>
                <c:pt idx="2">
                  <c:v>-1.5552872856713921E-2</c:v>
                </c:pt>
                <c:pt idx="3">
                  <c:v>-1.5552872856713921E-2</c:v>
                </c:pt>
                <c:pt idx="4">
                  <c:v>-5.9200649096319953E-2</c:v>
                </c:pt>
                <c:pt idx="5">
                  <c:v>-5.9200649096319953E-2</c:v>
                </c:pt>
                <c:pt idx="6">
                  <c:v>-0.2000543424685747</c:v>
                </c:pt>
                <c:pt idx="7">
                  <c:v>-0.2000543424685747</c:v>
                </c:pt>
                <c:pt idx="8">
                  <c:v>-0.18287499644604183</c:v>
                </c:pt>
                <c:pt idx="9">
                  <c:v>-0.18287499644604183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ser>
          <c:idx val="1"/>
          <c:order val="1"/>
          <c:spPr>
            <a:ln w="63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Figures!$C$2:$C$11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axId val="56848768"/>
        <c:axId val="56850688"/>
      </c:scatterChart>
      <c:valAx>
        <c:axId val="56848768"/>
        <c:scaling>
          <c:orientation val="minMax"/>
          <c:max val="1"/>
          <c:min val="-1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sym typeface="Symbol"/>
                  </a:rPr>
                  <a:t></a:t>
                </a:r>
                <a:r>
                  <a:rPr lang="en-US"/>
                  <a:t>Si,w</a:t>
                </a:r>
              </a:p>
            </c:rich>
          </c:tx>
          <c:layout/>
        </c:title>
        <c:numFmt formatCode="0.00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850688"/>
        <c:crossesAt val="-1"/>
        <c:crossBetween val="midCat"/>
      </c:valAx>
      <c:valAx>
        <c:axId val="56850688"/>
        <c:scaling>
          <c:orientation val="maxMin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(cm)</a:t>
                </a:r>
              </a:p>
            </c:rich>
          </c:tx>
          <c:layout>
            <c:manualLayout>
              <c:xMode val="edge"/>
              <c:yMode val="edge"/>
              <c:x val="3.9800995024875677E-2"/>
              <c:y val="0.45330658186957468"/>
            </c:manualLayout>
          </c:layout>
        </c:title>
        <c:numFmt formatCode="General" sourceLinked="1"/>
        <c:majorTickMark val="in"/>
        <c:tickLblPos val="nextTo"/>
        <c:crossAx val="56848768"/>
        <c:crossesAt val="-1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9645682349407904"/>
          <c:y val="0.172070209973753"/>
          <c:w val="0.57176897663911608"/>
          <c:h val="0.79234479103573596"/>
        </c:manualLayout>
      </c:layout>
      <c:scatterChart>
        <c:scatterStyle val="lineMarker"/>
        <c:ser>
          <c:idx val="0"/>
          <c:order val="0"/>
          <c:tx>
            <c:strRef>
              <c:f>Figures!$B$1</c:f>
              <c:strCache>
                <c:ptCount val="1"/>
                <c:pt idx="0">
                  <c:v>depth (cm)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Figures!$J$2:$J$13</c:f>
              <c:numCache>
                <c:formatCode>0.00</c:formatCode>
                <c:ptCount val="12"/>
                <c:pt idx="0">
                  <c:v>-0.55979965501067963</c:v>
                </c:pt>
                <c:pt idx="1">
                  <c:v>-0.55979965501067963</c:v>
                </c:pt>
                <c:pt idx="2">
                  <c:v>-0.45014232424603029</c:v>
                </c:pt>
                <c:pt idx="3">
                  <c:v>-0.45014232424603029</c:v>
                </c:pt>
                <c:pt idx="4">
                  <c:v>-0.47496447075149534</c:v>
                </c:pt>
                <c:pt idx="5">
                  <c:v>-0.47496447075149534</c:v>
                </c:pt>
                <c:pt idx="6">
                  <c:v>-0.40563003620880411</c:v>
                </c:pt>
                <c:pt idx="7">
                  <c:v>-0.40563003620880411</c:v>
                </c:pt>
                <c:pt idx="8">
                  <c:v>-0.44705638831067646</c:v>
                </c:pt>
                <c:pt idx="9">
                  <c:v>-0.44705638831067646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ser>
          <c:idx val="1"/>
          <c:order val="1"/>
          <c:spPr>
            <a:ln w="63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Figures!$C$2:$C$11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axId val="55605504"/>
        <c:axId val="56906112"/>
      </c:scatterChart>
      <c:valAx>
        <c:axId val="55605504"/>
        <c:scaling>
          <c:orientation val="minMax"/>
          <c:max val="1"/>
          <c:min val="-1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sym typeface="Symbol"/>
                  </a:rPr>
                  <a:t></a:t>
                </a:r>
                <a:r>
                  <a:rPr lang="en-US"/>
                  <a:t>Fe,w</a:t>
                </a:r>
              </a:p>
            </c:rich>
          </c:tx>
          <c:layout/>
        </c:title>
        <c:numFmt formatCode="0.00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906112"/>
        <c:crossesAt val="-1"/>
        <c:crossBetween val="midCat"/>
      </c:valAx>
      <c:valAx>
        <c:axId val="56906112"/>
        <c:scaling>
          <c:orientation val="maxMin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(cm)</a:t>
                </a:r>
              </a:p>
            </c:rich>
          </c:tx>
          <c:layout>
            <c:manualLayout>
              <c:xMode val="edge"/>
              <c:yMode val="edge"/>
              <c:x val="3.9800995024875677E-2"/>
              <c:y val="0.45330658186957468"/>
            </c:manualLayout>
          </c:layout>
        </c:title>
        <c:numFmt formatCode="General" sourceLinked="1"/>
        <c:majorTickMark val="in"/>
        <c:tickLblPos val="nextTo"/>
        <c:crossAx val="55605504"/>
        <c:crossesAt val="-1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9645682349407926"/>
          <c:y val="0.17207020997375294"/>
          <c:w val="0.57176897663911652"/>
          <c:h val="0.79234479103573596"/>
        </c:manualLayout>
      </c:layout>
      <c:scatterChart>
        <c:scatterStyle val="lineMarker"/>
        <c:ser>
          <c:idx val="0"/>
          <c:order val="0"/>
          <c:tx>
            <c:strRef>
              <c:f>Figures!$B$1</c:f>
              <c:strCache>
                <c:ptCount val="1"/>
                <c:pt idx="0">
                  <c:v>depth (cm)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Figures!$N$2:$N$13</c:f>
              <c:numCache>
                <c:formatCode>0.00</c:formatCode>
                <c:ptCount val="12"/>
                <c:pt idx="0">
                  <c:v>-0.59727266201145857</c:v>
                </c:pt>
                <c:pt idx="1">
                  <c:v>-0.59727266201145857</c:v>
                </c:pt>
                <c:pt idx="2">
                  <c:v>-0.56466187913974508</c:v>
                </c:pt>
                <c:pt idx="3">
                  <c:v>-0.56466187913974508</c:v>
                </c:pt>
                <c:pt idx="4">
                  <c:v>-0.58815430718907669</c:v>
                </c:pt>
                <c:pt idx="5">
                  <c:v>-0.58815430718907669</c:v>
                </c:pt>
                <c:pt idx="6">
                  <c:v>-0.59192547862796263</c:v>
                </c:pt>
                <c:pt idx="7">
                  <c:v>-0.59192547862796263</c:v>
                </c:pt>
                <c:pt idx="8">
                  <c:v>-0.6064995686769642</c:v>
                </c:pt>
                <c:pt idx="9">
                  <c:v>-0.6064995686769642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ser>
          <c:idx val="1"/>
          <c:order val="1"/>
          <c:spPr>
            <a:ln w="63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Figures!$C$2:$C$11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Figures!$B$2:$B$11</c:f>
              <c:numCache>
                <c:formatCode>General</c:formatCode>
                <c:ptCount val="10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47</c:v>
                </c:pt>
                <c:pt idx="4">
                  <c:v>47</c:v>
                </c:pt>
                <c:pt idx="5">
                  <c:v>74</c:v>
                </c:pt>
                <c:pt idx="6">
                  <c:v>74</c:v>
                </c:pt>
                <c:pt idx="7">
                  <c:v>99</c:v>
                </c:pt>
                <c:pt idx="8">
                  <c:v>99</c:v>
                </c:pt>
                <c:pt idx="9">
                  <c:v>122</c:v>
                </c:pt>
              </c:numCache>
            </c:numRef>
          </c:yVal>
        </c:ser>
        <c:axId val="56942976"/>
        <c:axId val="56944896"/>
      </c:scatterChart>
      <c:valAx>
        <c:axId val="56942976"/>
        <c:scaling>
          <c:orientation val="minMax"/>
          <c:max val="1"/>
          <c:min val="-1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>
                    <a:sym typeface="Symbol"/>
                  </a:rPr>
                  <a:t></a:t>
                </a:r>
                <a:r>
                  <a:rPr lang="en-US"/>
                  <a:t>K,w</a:t>
                </a:r>
              </a:p>
            </c:rich>
          </c:tx>
          <c:layout/>
        </c:title>
        <c:numFmt formatCode="0.00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944896"/>
        <c:crossesAt val="-1"/>
        <c:crossBetween val="midCat"/>
      </c:valAx>
      <c:valAx>
        <c:axId val="56944896"/>
        <c:scaling>
          <c:orientation val="maxMin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(cm)</a:t>
                </a:r>
              </a:p>
            </c:rich>
          </c:tx>
          <c:layout>
            <c:manualLayout>
              <c:xMode val="edge"/>
              <c:yMode val="edge"/>
              <c:x val="3.9800995024875677E-2"/>
              <c:y val="0.45330658186957468"/>
            </c:manualLayout>
          </c:layout>
        </c:title>
        <c:numFmt formatCode="General" sourceLinked="1"/>
        <c:majorTickMark val="in"/>
        <c:tickLblPos val="nextTo"/>
        <c:crossAx val="56942976"/>
        <c:crossesAt val="-1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0.63953</cdr:x>
      <cdr:y>0.1852</cdr:y>
    </cdr:from>
    <cdr:to>
      <cdr:x>0.84017</cdr:x>
      <cdr:y>0.25254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91000" y="838201"/>
          <a:ext cx="1314834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900"/>
            <a:t>Dilation &amp; Addition</a:t>
          </a:r>
        </a:p>
      </cdr:txBody>
    </cdr:sp>
  </cdr:relSizeAnchor>
  <cdr:relSizeAnchor xmlns:cdr="http://schemas.openxmlformats.org/drawingml/2006/chartDrawing">
    <cdr:from>
      <cdr:x>0.62791</cdr:x>
      <cdr:y>0.69028</cdr:y>
    </cdr:from>
    <cdr:to>
      <cdr:x>0.82855</cdr:x>
      <cdr:y>0.78376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4114800" y="3124200"/>
          <a:ext cx="1314834" cy="423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900" dirty="0" smtClean="0"/>
            <a:t>Dilation </a:t>
          </a:r>
          <a:r>
            <a:rPr lang="en-US" sz="900" dirty="0"/>
            <a:t>&amp; </a:t>
          </a:r>
        </a:p>
        <a:p xmlns:a="http://schemas.openxmlformats.org/drawingml/2006/main">
          <a:pPr algn="ctr"/>
          <a:r>
            <a:rPr lang="en-US" sz="900" dirty="0"/>
            <a:t>Loss</a:t>
          </a:r>
        </a:p>
      </cdr:txBody>
    </cdr:sp>
  </cdr:relSizeAnchor>
  <cdr:relSizeAnchor xmlns:cdr="http://schemas.openxmlformats.org/drawingml/2006/chartDrawing">
    <cdr:from>
      <cdr:x>0.26433</cdr:x>
      <cdr:y>0.54321</cdr:y>
    </cdr:from>
    <cdr:to>
      <cdr:x>0.37209</cdr:x>
      <cdr:y>0.65661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732207" y="2458548"/>
          <a:ext cx="706193" cy="51325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Collapse &amp;</a:t>
          </a:r>
        </a:p>
        <a:p xmlns:a="http://schemas.openxmlformats.org/drawingml/2006/main">
          <a:pPr algn="ctr"/>
          <a:r>
            <a:rPr lang="en-US" sz="900"/>
            <a:t> Loss</a:t>
          </a:r>
        </a:p>
      </cdr:txBody>
    </cdr:sp>
  </cdr:relSizeAnchor>
  <cdr:relSizeAnchor xmlns:cdr="http://schemas.openxmlformats.org/drawingml/2006/chartDrawing">
    <cdr:from>
      <cdr:x>0.32558</cdr:x>
      <cdr:y>0.21887</cdr:y>
    </cdr:from>
    <cdr:to>
      <cdr:x>0.41715</cdr:x>
      <cdr:y>0.33672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3600" y="990600"/>
          <a:ext cx="600075" cy="5334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900"/>
            <a:t>Collapse &amp; Addition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0.43781</cdr:x>
      <cdr:y>0.89904</cdr:y>
    </cdr:from>
    <cdr:to>
      <cdr:x>0.76617</cdr:x>
      <cdr:y>0.95673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199" y="3562349"/>
          <a:ext cx="628651" cy="2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Flux: -6.8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688E-3A4A-432A-A945-7AF130B6FAD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65C5-4C90-4090-A402-356A02128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5BEC8-A082-4A28-BDCC-F616CC11F12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79085-1C99-4E2A-82E7-59C32EFEA852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4D4A-6158-42F2-8961-B2321BF53B99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9D7C-FBDD-4A66-940E-DC74541B6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lo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426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Pedology</a:t>
            </a:r>
            <a:r>
              <a:rPr lang="en-US" dirty="0" smtClean="0">
                <a:solidFill>
                  <a:schemeClr val="bg1"/>
                </a:solidFill>
              </a:rPr>
              <a:t> and Soil Chemistry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CSU Summer Soil Institute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23 July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Claudia, Erin, Nam Jin and Dylan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weathering + </a:t>
            </a:r>
            <a:r>
              <a:rPr lang="en-US" dirty="0" err="1" smtClean="0"/>
              <a:t>pedogenesis</a:t>
            </a:r>
            <a:endParaRPr lang="en-US" dirty="0" smtClean="0"/>
          </a:p>
          <a:p>
            <a:r>
              <a:rPr lang="en-US" dirty="0" smtClean="0"/>
              <a:t>net gains and losses</a:t>
            </a:r>
          </a:p>
          <a:p>
            <a:pPr lvl="1"/>
            <a:r>
              <a:rPr lang="en-US" dirty="0" smtClean="0"/>
              <a:t>collapse—mineral dissolution </a:t>
            </a:r>
          </a:p>
          <a:p>
            <a:pPr lvl="1"/>
            <a:r>
              <a:rPr lang="en-US" dirty="0" smtClean="0"/>
              <a:t>dilation—elemental additions</a:t>
            </a:r>
          </a:p>
          <a:p>
            <a:r>
              <a:rPr lang="en-US" dirty="0" smtClean="0"/>
              <a:t>uses elemental analyses relative to immobile element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nomibium</a:t>
            </a:r>
            <a:r>
              <a:rPr lang="en-US" dirty="0" smtClean="0"/>
              <a:t>, zirconium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elemental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1524000"/>
          <a:ext cx="6553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28800"/>
            <a:ext cx="21450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FEF-??</a:t>
            </a:r>
          </a:p>
          <a:p>
            <a:endParaRPr lang="en-US" sz="2800" dirty="0"/>
          </a:p>
          <a:p>
            <a:r>
              <a:rPr lang="en-US" sz="2800" dirty="0" smtClean="0"/>
              <a:t>soil is dilating</a:t>
            </a:r>
          </a:p>
          <a:p>
            <a:r>
              <a:rPr lang="en-US" sz="2800" dirty="0" smtClean="0"/>
              <a:t>while losing </a:t>
            </a:r>
          </a:p>
          <a:p>
            <a:r>
              <a:rPr lang="en-US" sz="2800" dirty="0" smtClean="0"/>
              <a:t>elements</a:t>
            </a:r>
          </a:p>
          <a:p>
            <a:endParaRPr lang="en-US" sz="2800" dirty="0"/>
          </a:p>
          <a:p>
            <a:r>
              <a:rPr lang="en-US" sz="2800" dirty="0" smtClean="0"/>
              <a:t>gaining Ca+</a:t>
            </a:r>
          </a:p>
          <a:p>
            <a:r>
              <a:rPr lang="en-US" sz="2800" dirty="0" smtClean="0"/>
              <a:t>dust?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304800"/>
          <a:ext cx="2971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19400" y="381000"/>
          <a:ext cx="2819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257800" y="381000"/>
          <a:ext cx="2819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505271"/>
            <a:ext cx="1636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80% Si retained</a:t>
            </a:r>
          </a:p>
          <a:p>
            <a:pPr algn="ctr"/>
            <a:r>
              <a:rPr lang="en-US" dirty="0" smtClean="0"/>
              <a:t>1o min</a:t>
            </a:r>
          </a:p>
          <a:p>
            <a:pPr algn="ctr"/>
            <a:r>
              <a:rPr lang="en-US" dirty="0" err="1" smtClean="0"/>
              <a:t>biotite</a:t>
            </a:r>
            <a:endParaRPr lang="en-US" dirty="0" smtClean="0"/>
          </a:p>
          <a:p>
            <a:pPr algn="ctr"/>
            <a:r>
              <a:rPr lang="en-US" dirty="0" err="1" smtClean="0"/>
              <a:t>kaolinite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525869"/>
            <a:ext cx="203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50% Fe</a:t>
            </a:r>
          </a:p>
          <a:p>
            <a:pPr algn="ctr"/>
            <a:r>
              <a:rPr lang="en-US" dirty="0" err="1" smtClean="0"/>
              <a:t>kaolinite</a:t>
            </a:r>
            <a:r>
              <a:rPr lang="en-US" dirty="0" smtClean="0"/>
              <a:t> &amp; </a:t>
            </a:r>
            <a:r>
              <a:rPr lang="en-US" dirty="0" err="1" smtClean="0"/>
              <a:t>geothite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5525869"/>
            <a:ext cx="159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40% K retained</a:t>
            </a:r>
          </a:p>
          <a:p>
            <a:pPr algn="ctr"/>
            <a:r>
              <a:rPr lang="en-US" dirty="0" err="1" smtClean="0"/>
              <a:t>biotite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491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elemental mass transfer: -1.0 total loss, 0.0 no loss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lo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42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soil chemistry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NMR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intro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humic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fulvic</a:t>
            </a:r>
            <a:r>
              <a:rPr lang="en-US" dirty="0" smtClean="0">
                <a:solidFill>
                  <a:schemeClr val="bg1"/>
                </a:solidFill>
              </a:rPr>
              <a:t> acids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minerals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soils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surprises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NMR Works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6238"/>
            <a:ext cx="4572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spin number (I)</a:t>
            </a:r>
          </a:p>
          <a:p>
            <a:pPr>
              <a:lnSpc>
                <a:spcPct val="90000"/>
              </a:lnSpc>
            </a:pPr>
            <a:r>
              <a:rPr lang="en-US" sz="2800"/>
              <a:t>when I = ½ NMR spectra can be measured </a:t>
            </a:r>
          </a:p>
          <a:p>
            <a:pPr>
              <a:lnSpc>
                <a:spcPct val="90000"/>
              </a:lnSpc>
            </a:pPr>
            <a:r>
              <a:rPr lang="en-US" sz="2800" baseline="30000"/>
              <a:t>1</a:t>
            </a:r>
            <a:r>
              <a:rPr lang="en-US" sz="2800"/>
              <a:t>H, </a:t>
            </a:r>
            <a:r>
              <a:rPr lang="en-US" sz="2800" baseline="30000"/>
              <a:t>13</a:t>
            </a:r>
            <a:r>
              <a:rPr lang="en-US" sz="2800"/>
              <a:t>C, </a:t>
            </a:r>
            <a:r>
              <a:rPr lang="en-US" sz="2800" baseline="30000"/>
              <a:t>15</a:t>
            </a:r>
            <a:r>
              <a:rPr lang="en-US" sz="2800"/>
              <a:t>N</a:t>
            </a:r>
          </a:p>
          <a:p>
            <a:pPr>
              <a:lnSpc>
                <a:spcPct val="90000"/>
              </a:lnSpc>
            </a:pPr>
            <a:r>
              <a:rPr lang="en-US" sz="2800"/>
              <a:t>place nuclei in magnetic field = B</a:t>
            </a:r>
            <a:r>
              <a:rPr lang="en-US" sz="2800" baseline="-25000"/>
              <a:t>0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nuclei will align with and against B</a:t>
            </a:r>
            <a:r>
              <a:rPr lang="en-US" sz="2800" baseline="-25000"/>
              <a:t>0</a:t>
            </a:r>
          </a:p>
          <a:p>
            <a:pPr>
              <a:lnSpc>
                <a:spcPct val="90000"/>
              </a:lnSpc>
            </a:pPr>
            <a:r>
              <a:rPr lang="en-US" sz="2800"/>
              <a:t>add energy and nuclei will ‘spin flip’</a:t>
            </a:r>
          </a:p>
          <a:p>
            <a:pPr>
              <a:lnSpc>
                <a:spcPct val="90000"/>
              </a:lnSpc>
            </a:pPr>
            <a:endParaRPr lang="en-US" sz="2800" baseline="30000"/>
          </a:p>
        </p:txBody>
      </p:sp>
      <p:pic>
        <p:nvPicPr>
          <p:cNvPr id="4100" name="Picture 4" descr="NMR out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1524000"/>
            <a:ext cx="3933825" cy="2609850"/>
          </a:xfrm>
          <a:prstGeom prst="rect">
            <a:avLst/>
          </a:prstGeom>
          <a:noFill/>
        </p:spPr>
      </p:pic>
      <p:pic>
        <p:nvPicPr>
          <p:cNvPr id="4103" name="Picture 7" descr="et-di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95800"/>
            <a:ext cx="2819400" cy="22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sp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3352800" cy="22320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How NMR Works</a:t>
            </a:r>
          </a:p>
        </p:txBody>
      </p:sp>
      <p:pic>
        <p:nvPicPr>
          <p:cNvPr id="10244" name="Picture 4" descr="1s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971800"/>
            <a:ext cx="1447800" cy="1447800"/>
          </a:xfrm>
          <a:prstGeom prst="rect">
            <a:avLst/>
          </a:prstGeom>
          <a:noFill/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3581400" y="2590800"/>
            <a:ext cx="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6" name="Picture 6" descr="n-pole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81200"/>
            <a:ext cx="3333750" cy="381000"/>
          </a:xfrm>
          <a:prstGeom prst="rect">
            <a:avLst/>
          </a:prstGeom>
          <a:noFill/>
        </p:spPr>
      </p:pic>
      <p:pic>
        <p:nvPicPr>
          <p:cNvPr id="10247" name="Picture 7" descr="s-pole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648200"/>
            <a:ext cx="3333750" cy="381000"/>
          </a:xfrm>
          <a:prstGeom prst="rect">
            <a:avLst/>
          </a:prstGeom>
          <a:noFill/>
        </p:spPr>
      </p:pic>
      <p:pic>
        <p:nvPicPr>
          <p:cNvPr id="10248" name="Picture 8" descr="5sp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667000"/>
            <a:ext cx="1905000" cy="2009775"/>
          </a:xfrm>
          <a:prstGeom prst="rect">
            <a:avLst/>
          </a:prstGeom>
          <a:noFill/>
        </p:spPr>
      </p:pic>
      <p:pic>
        <p:nvPicPr>
          <p:cNvPr id="10249" name="Picture 9" descr="n-pole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981200"/>
            <a:ext cx="3333750" cy="381000"/>
          </a:xfrm>
          <a:prstGeom prst="rect">
            <a:avLst/>
          </a:prstGeom>
          <a:noFill/>
        </p:spPr>
      </p:pic>
      <p:pic>
        <p:nvPicPr>
          <p:cNvPr id="10250" name="Picture 10" descr="s-pole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648200"/>
            <a:ext cx="3333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RHM 1 c13 0-180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 t="35078" r="1587" b="1381"/>
          <a:stretch>
            <a:fillRect/>
          </a:stretch>
        </p:blipFill>
        <p:spPr bwMode="auto">
          <a:xfrm>
            <a:off x="0" y="11557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RHM1 and 2 MS fragmentation V2"/>
          <p:cNvPicPr>
            <a:picLocks noChangeAspect="1" noChangeArrowheads="1"/>
          </p:cNvPicPr>
          <p:nvPr/>
        </p:nvPicPr>
        <p:blipFill>
          <a:blip r:embed="rId3" cstate="print"/>
          <a:srcRect l="29293" b="49474"/>
          <a:stretch>
            <a:fillRect/>
          </a:stretch>
        </p:blipFill>
        <p:spPr bwMode="auto">
          <a:xfrm>
            <a:off x="2895600" y="533400"/>
            <a:ext cx="5334000" cy="19050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95725" y="619601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Balaria et al. 2009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636588"/>
            <a:ext cx="42037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2286000"/>
            <a:ext cx="7086600" cy="4121127"/>
            <a:chOff x="0" y="533400"/>
            <a:chExt cx="6400800" cy="396872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5800"/>
              <a:ext cx="6400800" cy="3816327"/>
            </a:xfrm>
            <a:prstGeom prst="rect">
              <a:avLst/>
            </a:prstGeom>
            <a:noFill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1247"/>
            <a:stretch>
              <a:fillRect/>
            </a:stretch>
          </p:blipFill>
          <p:spPr bwMode="auto">
            <a:xfrm>
              <a:off x="0" y="533400"/>
              <a:ext cx="6400800" cy="2514600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657600" y="0"/>
            <a:ext cx="6019800" cy="3829050"/>
            <a:chOff x="228600" y="2743200"/>
            <a:chExt cx="6019800" cy="3829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25224"/>
            <a:stretch>
              <a:fillRect/>
            </a:stretch>
          </p:blipFill>
          <p:spPr bwMode="auto">
            <a:xfrm>
              <a:off x="228600" y="2743200"/>
              <a:ext cx="5562600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28600" y="5257800"/>
              <a:ext cx="1752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3048000"/>
              <a:ext cx="1752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5400" y="4800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81400" y="3048000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3048000" cy="2514600"/>
            <a:chOff x="4724400" y="0"/>
            <a:chExt cx="3048000" cy="2514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1216" r="8835" b="34328"/>
            <a:stretch>
              <a:fillRect/>
            </a:stretch>
          </p:blipFill>
          <p:spPr bwMode="auto">
            <a:xfrm>
              <a:off x="4800600" y="0"/>
              <a:ext cx="29718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724400" y="1447800"/>
              <a:ext cx="1066800" cy="1059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00400" y="17526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scanning electron microscopy (SEM)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e- beam to visualize samples</a:t>
            </a:r>
          </a:p>
          <a:p>
            <a:r>
              <a:rPr lang="en-US" dirty="0" smtClean="0"/>
              <a:t>large depth of field</a:t>
            </a:r>
          </a:p>
          <a:p>
            <a:r>
              <a:rPr lang="en-US" dirty="0" smtClean="0"/>
              <a:t>electron column</a:t>
            </a:r>
          </a:p>
          <a:p>
            <a:pPr lvl="1"/>
            <a:r>
              <a:rPr lang="en-US" dirty="0" smtClean="0"/>
              <a:t>e- source</a:t>
            </a:r>
          </a:p>
          <a:p>
            <a:pPr lvl="1"/>
            <a:r>
              <a:rPr lang="en-US" dirty="0" smtClean="0"/>
              <a:t>magnetic lenses to de-magnify</a:t>
            </a:r>
          </a:p>
          <a:p>
            <a:pPr lvl="1"/>
            <a:r>
              <a:rPr lang="en-US" dirty="0" smtClean="0"/>
              <a:t>magnetic coils to control beam</a:t>
            </a:r>
          </a:p>
          <a:p>
            <a:pPr lvl="1"/>
            <a:r>
              <a:rPr lang="en-US" dirty="0" smtClean="0"/>
              <a:t>apertures to define beam</a:t>
            </a:r>
          </a:p>
          <a:p>
            <a:r>
              <a:rPr lang="en-US" dirty="0" smtClean="0"/>
              <a:t>vacuum system</a:t>
            </a:r>
          </a:p>
          <a:p>
            <a:pPr lvl="1"/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valves</a:t>
            </a:r>
          </a:p>
          <a:p>
            <a:r>
              <a:rPr lang="en-US" dirty="0" smtClean="0"/>
              <a:t>detection and display</a:t>
            </a:r>
          </a:p>
          <a:p>
            <a:pPr lvl="1"/>
            <a:r>
              <a:rPr lang="en-US" dirty="0" smtClean="0"/>
              <a:t>detectors</a:t>
            </a:r>
          </a:p>
          <a:p>
            <a:pPr lvl="1"/>
            <a:r>
              <a:rPr lang="en-US" dirty="0" smtClean="0"/>
              <a:t>electronics</a:t>
            </a:r>
          </a:p>
          <a:p>
            <a:r>
              <a:rPr lang="en-US" dirty="0" smtClean="0"/>
              <a:t>gold coat (sputter) samples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hwertmannite_01_x1200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425" y="1181100"/>
            <a:ext cx="3381375" cy="2705100"/>
          </a:xfrm>
          <a:prstGeom prst="rect">
            <a:avLst/>
          </a:prstGeom>
        </p:spPr>
      </p:pic>
      <p:pic>
        <p:nvPicPr>
          <p:cNvPr id="6" name="Picture 5" descr="Microgoethite_01_x1400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281" y="4086225"/>
            <a:ext cx="3464719" cy="2771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219200"/>
            <a:ext cx="17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schwertmannite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267200"/>
            <a:ext cx="15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microgoethite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icAcid_x650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6695"/>
            <a:ext cx="4193381" cy="3354705"/>
          </a:xfrm>
          <a:prstGeom prst="rect">
            <a:avLst/>
          </a:prstGeom>
        </p:spPr>
      </p:pic>
      <p:pic>
        <p:nvPicPr>
          <p:cNvPr id="5" name="Picture 4" descr="Extractedhumics_x45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124200"/>
            <a:ext cx="4250531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humic</a:t>
            </a:r>
            <a:r>
              <a:rPr lang="en-US" dirty="0" smtClean="0">
                <a:solidFill>
                  <a:schemeClr val="bg1"/>
                </a:solidFill>
              </a:rPr>
              <a:t> acid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352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fulvic</a:t>
            </a:r>
            <a:r>
              <a:rPr lang="en-US" dirty="0" smtClean="0">
                <a:solidFill>
                  <a:schemeClr val="bg1"/>
                </a:solidFill>
              </a:rPr>
              <a:t> acid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V14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07"/>
          <a:stretch>
            <a:fillRect/>
          </a:stretch>
        </p:blipFill>
        <p:spPr>
          <a:xfrm>
            <a:off x="0" y="-1"/>
            <a:ext cx="9144000" cy="70473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0" y="990600"/>
          <a:ext cx="3200401" cy="2209802"/>
        </p:xfrm>
        <a:graphic>
          <a:graphicData uri="http://schemas.openxmlformats.org/drawingml/2006/table">
            <a:tbl>
              <a:tblPr/>
              <a:tblGrid>
                <a:gridCol w="990600"/>
                <a:gridCol w="609600"/>
                <a:gridCol w="743190"/>
                <a:gridCol w="857011"/>
              </a:tblGrid>
              <a:tr h="315686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C:N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- 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2-3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2-4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FEF 2-5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0.099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1065_x9500_coating_ex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095750" cy="3276600"/>
          </a:xfrm>
          <a:prstGeom prst="rect">
            <a:avLst/>
          </a:prstGeom>
        </p:spPr>
      </p:pic>
      <p:pic>
        <p:nvPicPr>
          <p:cNvPr id="3" name="Picture 2" descr="DHWet3_x1100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50" y="3276600"/>
            <a:ext cx="4238623" cy="339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SGS soil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505200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Fraser </a:t>
            </a:r>
            <a:r>
              <a:rPr lang="en-US" dirty="0" smtClean="0">
                <a:solidFill>
                  <a:schemeClr val="bg1"/>
                </a:solidFill>
              </a:rPr>
              <a:t>soil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lsGold_Fraser_x2300_ex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47675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8802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EDS: electron dispersive spectroscopy—gives elemental composition of SEM </a:t>
            </a:r>
            <a:r>
              <a:rPr lang="en-US" sz="2000" dirty="0" smtClean="0"/>
              <a:t>image</a:t>
            </a:r>
          </a:p>
          <a:p>
            <a:r>
              <a:rPr lang="en-US" sz="2000" dirty="0" smtClean="0"/>
              <a:t>iron sulfide!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205740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lo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426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edology</a:t>
            </a:r>
            <a:r>
              <a:rPr lang="en-US" dirty="0" smtClean="0">
                <a:solidFill>
                  <a:schemeClr val="bg1"/>
                </a:solidFill>
              </a:rPr>
              <a:t> is the foundation of soil science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texture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mineralogy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mass balance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soil chemistry is more than just acronyms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composition drives decomposition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‘o tools to describe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43150" y="1028700"/>
            <a:ext cx="6608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343150" y="1028700"/>
            <a:ext cx="6608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343150" y="1028700"/>
            <a:ext cx="6608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90" name="Picture 6" descr="tex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31925"/>
            <a:ext cx="4191000" cy="3673475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19400" y="381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2"/>
                </a:solidFill>
              </a:rPr>
              <a:t>s</a:t>
            </a:r>
            <a:r>
              <a:rPr lang="en-US" sz="3600" dirty="0" smtClean="0">
                <a:solidFill>
                  <a:schemeClr val="tx2"/>
                </a:solidFill>
              </a:rPr>
              <a:t>oil texture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4343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Sand: 2 mm – .050 </a:t>
            </a:r>
            <a:r>
              <a:rPr lang="en-US" sz="2800">
                <a:cs typeface="Times New Roman" pitchFamily="18" charset="0"/>
              </a:rPr>
              <a:t>mm</a:t>
            </a:r>
          </a:p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Silt: .050 </a:t>
            </a:r>
            <a:r>
              <a:rPr lang="en-US" sz="2800">
                <a:cs typeface="Arial" charset="0"/>
              </a:rPr>
              <a:t>mm – .002 mm</a:t>
            </a:r>
          </a:p>
          <a:p>
            <a:pPr>
              <a:spcBef>
                <a:spcPct val="50000"/>
              </a:spcBef>
            </a:pPr>
            <a:r>
              <a:rPr lang="en-US" sz="2800">
                <a:cs typeface="Arial" charset="0"/>
              </a:rPr>
              <a:t>Clay &lt; .002 mm</a:t>
            </a:r>
            <a:endParaRPr lang="en-US" sz="280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572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" y="6477000"/>
            <a:ext cx="411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cs typeface="Arial" charset="0"/>
              </a:rPr>
              <a:t>http://school.discovery.com/schooladventures/soil/teacher_tips.html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53000" y="1965325"/>
            <a:ext cx="4191000" cy="3673475"/>
            <a:chOff x="4953000" y="3184525"/>
            <a:chExt cx="4191000" cy="3673475"/>
          </a:xfrm>
        </p:grpSpPr>
        <p:pic>
          <p:nvPicPr>
            <p:cNvPr id="4" name="Picture 6" descr="text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3184525"/>
              <a:ext cx="4191000" cy="3673475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 flipH="1">
              <a:off x="6629400" y="5943600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Particle size distribution analysis (PDSA)</a:t>
            </a:r>
          </a:p>
          <a:p>
            <a:r>
              <a:rPr lang="en-US" dirty="0" smtClean="0"/>
              <a:t>&gt; 2mm</a:t>
            </a:r>
          </a:p>
          <a:p>
            <a:r>
              <a:rPr lang="en-US" dirty="0" smtClean="0"/>
              <a:t>Chemical dispersion w sodium </a:t>
            </a:r>
            <a:r>
              <a:rPr lang="en-US" dirty="0" err="1" smtClean="0"/>
              <a:t>hexaphosphate</a:t>
            </a:r>
            <a:endParaRPr lang="en-US" dirty="0" smtClean="0"/>
          </a:p>
          <a:p>
            <a:r>
              <a:rPr lang="en-US" dirty="0" smtClean="0"/>
              <a:t>Shake/stir</a:t>
            </a:r>
          </a:p>
          <a:p>
            <a:r>
              <a:rPr lang="en-US" dirty="0" smtClean="0"/>
              <a:t>Hydrometer reading w/ time</a:t>
            </a:r>
          </a:p>
          <a:p>
            <a:r>
              <a:rPr lang="en-US" dirty="0" smtClean="0"/>
              <a:t>May need to remove </a:t>
            </a:r>
          </a:p>
          <a:p>
            <a:pPr lvl="1"/>
            <a:r>
              <a:rPr lang="en-US" dirty="0" smtClean="0"/>
              <a:t>Organic C (H2O2)</a:t>
            </a:r>
          </a:p>
          <a:p>
            <a:pPr lvl="1"/>
            <a:r>
              <a:rPr lang="en-US" dirty="0" smtClean="0"/>
              <a:t>Fe (Na </a:t>
            </a:r>
            <a:r>
              <a:rPr lang="en-US" dirty="0" err="1" smtClean="0"/>
              <a:t>dithoinate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Carbonate (</a:t>
            </a:r>
            <a:r>
              <a:rPr lang="en-US" dirty="0" err="1" smtClean="0"/>
              <a:t>NaOAc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SGS—51% sand, 16% clay, 33% silt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diffractometry</a:t>
            </a:r>
            <a:r>
              <a:rPr lang="en-US" dirty="0" smtClean="0"/>
              <a:t> (XRD)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Diffraction pattern based on crystal structure of minerals</a:t>
            </a:r>
          </a:p>
          <a:p>
            <a:r>
              <a:rPr lang="en-US" dirty="0" smtClean="0"/>
              <a:t>Use samples from texture analysis</a:t>
            </a:r>
          </a:p>
          <a:p>
            <a:r>
              <a:rPr lang="en-US" dirty="0" smtClean="0"/>
              <a:t>Bulk soil</a:t>
            </a:r>
          </a:p>
          <a:p>
            <a:pPr lvl="1"/>
            <a:r>
              <a:rPr lang="en-US" dirty="0" smtClean="0"/>
              <a:t>Quartz</a:t>
            </a:r>
          </a:p>
          <a:p>
            <a:pPr lvl="1"/>
            <a:r>
              <a:rPr lang="en-US" dirty="0" smtClean="0"/>
              <a:t>Feldspar</a:t>
            </a:r>
          </a:p>
          <a:p>
            <a:r>
              <a:rPr lang="en-US" dirty="0" smtClean="0"/>
              <a:t>Clay fraction</a:t>
            </a:r>
          </a:p>
          <a:p>
            <a:pPr lvl="1"/>
            <a:r>
              <a:rPr lang="en-US" dirty="0" smtClean="0"/>
              <a:t>2:1 clays (2 tetrahedral sheets (Si)/octahedral (Al))</a:t>
            </a:r>
          </a:p>
          <a:p>
            <a:pPr lvl="2"/>
            <a:r>
              <a:rPr lang="en-US" dirty="0" err="1" smtClean="0"/>
              <a:t>semectite</a:t>
            </a:r>
            <a:endParaRPr lang="en-US" dirty="0" smtClean="0"/>
          </a:p>
          <a:p>
            <a:pPr lvl="2"/>
            <a:r>
              <a:rPr lang="en-US" dirty="0" smtClean="0"/>
              <a:t>vermiculite</a:t>
            </a:r>
          </a:p>
          <a:p>
            <a:pPr lvl="2"/>
            <a:r>
              <a:rPr lang="en-US" dirty="0" smtClean="0"/>
              <a:t>mica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mineralogy-XRD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526953"/>
            <a:ext cx="3409950" cy="426424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676" y="1447800"/>
            <a:ext cx="3438524" cy="409383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83496"/>
            <a:ext cx="3324225" cy="3979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16764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76400"/>
            <a:ext cx="129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FEF-Bt1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1686580"/>
            <a:ext cx="129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FEF-Bt1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0"/>
            <a:ext cx="7546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Bulk soil: high quartz and feldspar w/ mica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912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 smtClean="0"/>
              <a:t>Clay fraction: mixed mineralogical composition dominated by the 2:1 clays  but the presence of some poorly crystalline material as well.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90800" y="457200"/>
            <a:ext cx="386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mineralogy-XRD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2" y="1586790"/>
            <a:ext cx="3140988" cy="37719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692" y="1604819"/>
            <a:ext cx="3057524" cy="364676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65120"/>
            <a:ext cx="3017592" cy="3592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39653" y="167640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76400"/>
            <a:ext cx="129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FEF-Bt1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1676400"/>
            <a:ext cx="148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FEF-BtK1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elemental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 prep</a:t>
            </a:r>
          </a:p>
          <a:p>
            <a:pPr lvl="1"/>
            <a:r>
              <a:rPr lang="en-US" dirty="0" smtClean="0"/>
              <a:t>soil solution free of particulates</a:t>
            </a:r>
          </a:p>
          <a:p>
            <a:pPr lvl="2"/>
            <a:r>
              <a:rPr lang="en-US" dirty="0" smtClean="0"/>
              <a:t>extraction</a:t>
            </a:r>
          </a:p>
          <a:p>
            <a:pPr lvl="2"/>
            <a:r>
              <a:rPr lang="en-US" dirty="0" smtClean="0"/>
              <a:t>dissolution</a:t>
            </a:r>
          </a:p>
          <a:p>
            <a:pPr lvl="2"/>
            <a:r>
              <a:rPr lang="en-US" dirty="0" smtClean="0"/>
              <a:t>acidification (</a:t>
            </a:r>
            <a:r>
              <a:rPr lang="en-US" dirty="0" err="1" smtClean="0"/>
              <a:t>HCl</a:t>
            </a:r>
            <a:r>
              <a:rPr lang="en-US" dirty="0" smtClean="0"/>
              <a:t>, HNO3)</a:t>
            </a:r>
          </a:p>
          <a:p>
            <a:r>
              <a:rPr lang="en-US" dirty="0" smtClean="0"/>
              <a:t>analyses</a:t>
            </a:r>
          </a:p>
          <a:p>
            <a:pPr lvl="1"/>
            <a:r>
              <a:rPr lang="en-US" dirty="0" smtClean="0"/>
              <a:t>ICP (inductively coupled plasma optical emission spectrometer)</a:t>
            </a:r>
          </a:p>
          <a:p>
            <a:pPr lvl="2"/>
            <a:r>
              <a:rPr lang="en-US" dirty="0" smtClean="0"/>
              <a:t>hot, hot, hot—10000 K and gassy</a:t>
            </a:r>
          </a:p>
          <a:p>
            <a:pPr lvl="2"/>
            <a:r>
              <a:rPr lang="en-US" dirty="0" smtClean="0"/>
              <a:t>energy absorbed=emission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57200"/>
          <a:ext cx="8991611" cy="5791194"/>
        </p:xfrm>
        <a:graphic>
          <a:graphicData uri="http://schemas.openxmlformats.org/drawingml/2006/table">
            <a:tbl>
              <a:tblPr/>
              <a:tblGrid>
                <a:gridCol w="599440"/>
                <a:gridCol w="417002"/>
                <a:gridCol w="278961"/>
                <a:gridCol w="406096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  <a:gridCol w="455632"/>
              </a:tblGrid>
              <a:tr h="439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ANALYTE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Al2O3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CaO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Cr2O3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Fe2O3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K2O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MgO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MnO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Na2O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P2O5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SiO2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TiO2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Ba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Nb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Sr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Y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Zn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Zr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LOI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Sum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METHOD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DETECTION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UNITS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PPM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12.8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0.78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4.67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2.65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1.37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1.34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67.9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0.75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2.75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1.72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1.21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66.4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98.1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0.75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5.57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2.71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1.71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1.27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66.1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15.3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0.79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6.81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2.09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1.27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0.12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60.7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0.68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95.5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15.3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0.84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6.57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2.07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1.33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0.12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64.3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0.64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570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107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280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97.9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ANALYTE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Al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Ca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Cr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Fe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K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Mg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Mn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Na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P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Si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Ti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Ba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Nb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Sr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Y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Zn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Zr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LOI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Sum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9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METHOD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ICP-95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DETECTION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UNITS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2-1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6.77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0.56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2.20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0.83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0.99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33.97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2-2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7.20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0.54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2.47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2.28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0.90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33.22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5.2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98.1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2-3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7.20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0.54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2.46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2.25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0.94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33.07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2-4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8.10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0.56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2.41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1.26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0.94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30.37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0.41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4.6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95.5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FEF 2-5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8.10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0.60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2.90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2.41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1.25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0.99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0.05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32.17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0.38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0.06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0.01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0.03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3.7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97.9</a:t>
                      </a:r>
                    </a:p>
                  </a:txBody>
                  <a:tcPr marL="4828" marR="4828" marT="4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863</Words>
  <Application>Microsoft Office PowerPoint</Application>
  <PresentationFormat>On-screen Show (4:3)</PresentationFormat>
  <Paragraphs>497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Pedology and Soil Chemistry</vt:lpstr>
      <vt:lpstr>pedology</vt:lpstr>
      <vt:lpstr>Slide 3</vt:lpstr>
      <vt:lpstr>texture</vt:lpstr>
      <vt:lpstr>X-ray diffractometry (XRD)</vt:lpstr>
      <vt:lpstr>mineralogy-XRD</vt:lpstr>
      <vt:lpstr>Slide 7</vt:lpstr>
      <vt:lpstr>total elemental analysis</vt:lpstr>
      <vt:lpstr>Slide 9</vt:lpstr>
      <vt:lpstr>mass balance</vt:lpstr>
      <vt:lpstr>total elemental analysis</vt:lpstr>
      <vt:lpstr>Slide 12</vt:lpstr>
      <vt:lpstr>soil chemistry</vt:lpstr>
      <vt:lpstr>How NMR Works</vt:lpstr>
      <vt:lpstr>How NMR Works</vt:lpstr>
      <vt:lpstr>Slide 16</vt:lpstr>
      <vt:lpstr>Slide 17</vt:lpstr>
      <vt:lpstr>scanning electron microscopy (SEM)</vt:lpstr>
      <vt:lpstr>Slide 19</vt:lpstr>
      <vt:lpstr>Slide 20</vt:lpstr>
      <vt:lpstr>Slide 21</vt:lpstr>
      <vt:lpstr>conclusions </vt:lpstr>
    </vt:vector>
  </TitlesOfParts>
  <Company>University of California, Santa Barbara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M Boot</dc:creator>
  <cp:lastModifiedBy>Claudia M Boot</cp:lastModifiedBy>
  <cp:revision>35</cp:revision>
  <dcterms:created xsi:type="dcterms:W3CDTF">2010-07-22T20:01:42Z</dcterms:created>
  <dcterms:modified xsi:type="dcterms:W3CDTF">2010-07-23T21:07:20Z</dcterms:modified>
</cp:coreProperties>
</file>