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9" r:id="rId2"/>
    <p:sldId id="679" r:id="rId3"/>
    <p:sldId id="706" r:id="rId4"/>
    <p:sldId id="681" r:id="rId5"/>
    <p:sldId id="705" r:id="rId6"/>
    <p:sldId id="688" r:id="rId7"/>
    <p:sldId id="692" r:id="rId8"/>
    <p:sldId id="694" r:id="rId9"/>
    <p:sldId id="678" r:id="rId10"/>
    <p:sldId id="696" r:id="rId11"/>
    <p:sldId id="609" r:id="rId12"/>
    <p:sldId id="702" r:id="rId13"/>
    <p:sldId id="699" r:id="rId14"/>
    <p:sldId id="704" r:id="rId15"/>
    <p:sldId id="700" r:id="rId16"/>
    <p:sldId id="707" r:id="rId17"/>
    <p:sldId id="70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64"/>
    <p:restoredTop sz="94080"/>
  </p:normalViewPr>
  <p:slideViewPr>
    <p:cSldViewPr>
      <p:cViewPr varScale="1">
        <p:scale>
          <a:sx n="96" d="100"/>
          <a:sy n="96" d="100"/>
        </p:scale>
        <p:origin x="1680" y="184"/>
      </p:cViewPr>
      <p:guideLst>
        <p:guide orient="horz" pos="3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howGuides="1">
      <p:cViewPr>
        <p:scale>
          <a:sx n="237" d="100"/>
          <a:sy n="237" d="100"/>
        </p:scale>
        <p:origin x="664" y="-16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C0A71-6B1A-CF46-82C4-0F44203D41AA}" type="datetimeFigureOut">
              <a:rPr lang="en-US" smtClean="0"/>
              <a:t>10/29/19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40AE13-8F13-AE4C-997C-B4F266246A09}" type="slidenum">
              <a:rPr lang="en-US" smtClean="0"/>
              <a:t>‹#›</a:t>
            </a:fld>
            <a:endParaRPr lang="en-US"/>
          </a:p>
        </p:txBody>
      </p:sp>
    </p:spTree>
    <p:extLst>
      <p:ext uri="{BB962C8B-B14F-4D97-AF65-F5344CB8AC3E}">
        <p14:creationId xmlns:p14="http://schemas.microsoft.com/office/powerpoint/2010/main" val="357549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a:p>
            <a:r>
              <a:rPr lang="en-US"/>
              <a:t>More than seven decades ago, the issue of climate change public’s attention was drawn to climate change. During the late 1950s, Roger </a:t>
            </a:r>
            <a:r>
              <a:rPr lang="en-US" err="1"/>
              <a:t>Revelle</a:t>
            </a:r>
            <a:r>
              <a:rPr lang="en-US"/>
              <a:t> commented that humans were performing an </a:t>
            </a:r>
            <a:r>
              <a:rPr lang="en-US" err="1"/>
              <a:t>unreplicated</a:t>
            </a:r>
            <a:r>
              <a:rPr lang="en-US"/>
              <a:t> global experiment by raising the concentration of carbon dioxide (CO2) in our atmosphere with potentially serious, but </a:t>
            </a:r>
            <a:r>
              <a:rPr lang="en-US" err="1"/>
              <a:t>unknown,consequences</a:t>
            </a:r>
            <a:r>
              <a:rPr lang="en-US"/>
              <a:t> [1]. By 1960, working with </a:t>
            </a:r>
            <a:r>
              <a:rPr lang="en-US" err="1"/>
              <a:t>Revelle</a:t>
            </a:r>
            <a:r>
              <a:rPr lang="en-US"/>
              <a:t>, Dave Keeling [2] had shown that not only was the CO2 concentration increasing, but that one could also see a regular oscillation in its concentration that must be due to the photosynthesis of land plants in the temperate zone.</a:t>
            </a:r>
          </a:p>
          <a:p>
            <a:endParaRPr lang="en-US"/>
          </a:p>
        </p:txBody>
      </p:sp>
      <p:sp>
        <p:nvSpPr>
          <p:cNvPr id="4" name="Slide Number Placeholder 3"/>
          <p:cNvSpPr>
            <a:spLocks noGrp="1"/>
          </p:cNvSpPr>
          <p:nvPr>
            <p:ph type="sldNum" sz="quarter" idx="5"/>
          </p:nvPr>
        </p:nvSpPr>
        <p:spPr/>
        <p:txBody>
          <a:bodyPr/>
          <a:lstStyle/>
          <a:p>
            <a:fld id="{6B40AE13-8F13-AE4C-997C-B4F266246A09}" type="slidenum">
              <a:rPr lang="en-US" smtClean="0"/>
              <a:t>1</a:t>
            </a:fld>
            <a:endParaRPr lang="en-US"/>
          </a:p>
        </p:txBody>
      </p:sp>
    </p:spTree>
    <p:extLst>
      <p:ext uri="{BB962C8B-B14F-4D97-AF65-F5344CB8AC3E}">
        <p14:creationId xmlns:p14="http://schemas.microsoft.com/office/powerpoint/2010/main" val="327807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40AE13-8F13-AE4C-997C-B4F266246A09}" type="slidenum">
              <a:rPr lang="en-US" smtClean="0"/>
              <a:t>6</a:t>
            </a:fld>
            <a:endParaRPr lang="en-US"/>
          </a:p>
        </p:txBody>
      </p:sp>
    </p:spTree>
    <p:extLst>
      <p:ext uri="{BB962C8B-B14F-4D97-AF65-F5344CB8AC3E}">
        <p14:creationId xmlns:p14="http://schemas.microsoft.com/office/powerpoint/2010/main" val="3305775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40AE13-8F13-AE4C-997C-B4F266246A09}" type="slidenum">
              <a:rPr lang="en-US" smtClean="0"/>
              <a:t>10</a:t>
            </a:fld>
            <a:endParaRPr lang="en-US"/>
          </a:p>
        </p:txBody>
      </p:sp>
    </p:spTree>
    <p:extLst>
      <p:ext uri="{BB962C8B-B14F-4D97-AF65-F5344CB8AC3E}">
        <p14:creationId xmlns:p14="http://schemas.microsoft.com/office/powerpoint/2010/main" val="380894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340976-0C08-41B2-9C05-F5EF442A6FE5}"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40976-0C08-41B2-9C05-F5EF442A6FE5}"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40976-0C08-41B2-9C05-F5EF442A6FE5}"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340976-0C08-41B2-9C05-F5EF442A6FE5}"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340976-0C08-41B2-9C05-F5EF442A6FE5}" type="datetimeFigureOut">
              <a:rPr lang="en-US" smtClean="0"/>
              <a:t>10/29/19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340976-0C08-41B2-9C05-F5EF442A6FE5}"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340976-0C08-41B2-9C05-F5EF442A6FE5}" type="datetimeFigureOut">
              <a:rPr lang="en-US" smtClean="0"/>
              <a:t>10/29/19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340976-0C08-41B2-9C05-F5EF442A6FE5}" type="datetimeFigureOut">
              <a:rPr lang="en-US" smtClean="0"/>
              <a:t>10/29/19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340976-0C08-41B2-9C05-F5EF442A6FE5}" type="datetimeFigureOut">
              <a:rPr lang="en-US" smtClean="0"/>
              <a:t>10/29/19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340976-0C08-41B2-9C05-F5EF442A6FE5}"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340976-0C08-41B2-9C05-F5EF442A6FE5}" type="datetimeFigureOut">
              <a:rPr lang="en-US" smtClean="0"/>
              <a:t>10/29/19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F6E5BD-F1FE-48B0-B86E-8084E0162AB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40976-0C08-41B2-9C05-F5EF442A6FE5}" type="datetimeFigureOut">
              <a:rPr lang="en-US" smtClean="0"/>
              <a:t>10/29/19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F6E5BD-F1FE-48B0-B86E-8084E0162AB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7.xml"/><Relationship Id="rId5" Type="http://schemas.openxmlformats.org/officeDocument/2006/relationships/image" Target="../media/image21.tiff"/><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6.tiff"/><Relationship Id="rId1" Type="http://schemas.openxmlformats.org/officeDocument/2006/relationships/slideLayout" Target="../slideLayouts/slideLayout7.xml"/><Relationship Id="rId6" Type="http://schemas.openxmlformats.org/officeDocument/2006/relationships/image" Target="../media/image24.tiff"/><Relationship Id="rId5" Type="http://schemas.openxmlformats.org/officeDocument/2006/relationships/image" Target="../media/image23.tiff"/><Relationship Id="rId4" Type="http://schemas.openxmlformats.org/officeDocument/2006/relationships/image" Target="../media/image22.tiff"/></Relationships>
</file>

<file path=ppt/slides/_rels/slide13.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7.xml"/><Relationship Id="rId4" Type="http://schemas.openxmlformats.org/officeDocument/2006/relationships/image" Target="../media/image27.tiff"/></Relationships>
</file>

<file path=ppt/slides/_rels/slide14.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image" Target="../media/image24.tiff"/><Relationship Id="rId1" Type="http://schemas.openxmlformats.org/officeDocument/2006/relationships/slideLayout" Target="../slideLayouts/slideLayout7.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s>
</file>

<file path=ppt/slides/_rels/slide15.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32.tiff"/><Relationship Id="rId1" Type="http://schemas.openxmlformats.org/officeDocument/2006/relationships/slideLayout" Target="../slideLayouts/slideLayout7.xml"/><Relationship Id="rId4" Type="http://schemas.openxmlformats.org/officeDocument/2006/relationships/image" Target="../media/image24.tiff"/></Relationships>
</file>

<file path=ppt/slides/_rels/slide1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35.tif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tiff"/></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tiff"/><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7.xml"/><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966029-F081-D444-855C-9D84ED5355A7}"/>
              </a:ext>
            </a:extLst>
          </p:cNvPr>
          <p:cNvSpPr/>
          <p:nvPr/>
        </p:nvSpPr>
        <p:spPr>
          <a:xfrm>
            <a:off x="1524000" y="685800"/>
            <a:ext cx="6324600" cy="2554545"/>
          </a:xfrm>
          <a:prstGeom prst="rect">
            <a:avLst/>
          </a:prstGeom>
        </p:spPr>
        <p:txBody>
          <a:bodyPr wrap="square">
            <a:spAutoFit/>
          </a:bodyPr>
          <a:lstStyle/>
          <a:p>
            <a:pPr algn="ctr"/>
            <a:r>
              <a:rPr lang="en-US" sz="3200" b="1" dirty="0">
                <a:latin typeface="Calibri" panose="020F0502020204030204" pitchFamily="34" charset="0"/>
                <a:ea typeface="Calibri" panose="020F0502020204030204" pitchFamily="34" charset="0"/>
                <a:cs typeface="Calibri" panose="020F0502020204030204" pitchFamily="34" charset="0"/>
              </a:rPr>
              <a:t>Emergence of Ecosystem Science</a:t>
            </a:r>
          </a:p>
          <a:p>
            <a:pPr algn="ctr"/>
            <a:r>
              <a:rPr lang="en-US" sz="3200" b="1" dirty="0">
                <a:latin typeface="Calibri" panose="020F0502020204030204" pitchFamily="34" charset="0"/>
                <a:ea typeface="Calibri" panose="020F0502020204030204" pitchFamily="34" charset="0"/>
                <a:cs typeface="Calibri" panose="020F0502020204030204" pitchFamily="34" charset="0"/>
              </a:rPr>
              <a:t> on the Global Scene</a:t>
            </a: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algn="ctr"/>
            <a:endParaRPr lang="en-US" sz="1600" b="1" dirty="0">
              <a:latin typeface="Calibri" panose="020F0502020204030204" pitchFamily="34" charset="0"/>
              <a:ea typeface="Calibri" panose="020F0502020204030204" pitchFamily="34" charset="0"/>
              <a:cs typeface="Calibri" panose="020F0502020204030204" pitchFamily="34" charset="0"/>
            </a:endParaRPr>
          </a:p>
          <a:p>
            <a:pPr algn="ctr"/>
            <a:endParaRPr lang="en-US" sz="1600" b="1" dirty="0">
              <a:effectLst/>
              <a:latin typeface="Calibri" panose="020F0502020204030204" pitchFamily="34" charset="0"/>
              <a:ea typeface="Calibri" panose="020F0502020204030204" pitchFamily="34" charset="0"/>
              <a:cs typeface="Calibri" panose="020F0502020204030204" pitchFamily="34" charset="0"/>
            </a:endParaRPr>
          </a:p>
          <a:p>
            <a:pPr algn="ctr"/>
            <a:r>
              <a:rPr lang="en-US" sz="1600" b="1" dirty="0">
                <a:effectLst/>
                <a:latin typeface="Calibri" panose="020F0502020204030204" pitchFamily="34" charset="0"/>
                <a:ea typeface="Calibri" panose="020F0502020204030204" pitchFamily="34" charset="0"/>
                <a:cs typeface="Calibri" panose="020F0502020204030204" pitchFamily="34" charset="0"/>
              </a:rPr>
              <a:t>Jerry Melillo</a:t>
            </a:r>
          </a:p>
          <a:p>
            <a:pPr algn="ctr"/>
            <a:r>
              <a:rPr lang="en-US" sz="1600" b="1" dirty="0">
                <a:latin typeface="Calibri" panose="020F0502020204030204" pitchFamily="34" charset="0"/>
                <a:ea typeface="Calibri" panose="020F0502020204030204" pitchFamily="34" charset="0"/>
                <a:cs typeface="Calibri" panose="020F0502020204030204" pitchFamily="34" charset="0"/>
              </a:rPr>
              <a:t>The Ecosystems Center</a:t>
            </a:r>
          </a:p>
          <a:p>
            <a:pPr algn="ctr"/>
            <a:r>
              <a:rPr lang="en-US" sz="1600" b="1" dirty="0">
                <a:effectLst/>
                <a:latin typeface="Calibri" panose="020F0502020204030204" pitchFamily="34" charset="0"/>
                <a:ea typeface="Calibri" panose="020F0502020204030204" pitchFamily="34" charset="0"/>
                <a:cs typeface="Calibri" panose="020F0502020204030204" pitchFamily="34" charset="0"/>
              </a:rPr>
              <a:t>Marine Biological Labo</a:t>
            </a:r>
            <a:r>
              <a:rPr lang="en-US" sz="1600" b="1" dirty="0">
                <a:latin typeface="Calibri" panose="020F0502020204030204" pitchFamily="34" charset="0"/>
                <a:ea typeface="Calibri" panose="020F0502020204030204" pitchFamily="34" charset="0"/>
                <a:cs typeface="Calibri" panose="020F0502020204030204" pitchFamily="34" charset="0"/>
              </a:rPr>
              <a:t>ratory</a:t>
            </a:r>
          </a:p>
          <a:p>
            <a:pPr algn="ctr"/>
            <a:r>
              <a:rPr lang="en-US" sz="1600" b="1" dirty="0">
                <a:effectLst/>
                <a:latin typeface="Calibri" panose="020F0502020204030204" pitchFamily="34" charset="0"/>
                <a:ea typeface="Calibri" panose="020F0502020204030204" pitchFamily="34" charset="0"/>
                <a:cs typeface="Calibri" panose="020F0502020204030204" pitchFamily="34" charset="0"/>
              </a:rPr>
              <a:t>Woods Hole, MA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C26409B-21F8-464F-9A17-5796B04071C8}"/>
              </a:ext>
            </a:extLst>
          </p:cNvPr>
          <p:cNvSpPr txBox="1"/>
          <p:nvPr/>
        </p:nvSpPr>
        <p:spPr>
          <a:xfrm>
            <a:off x="1133215" y="3494544"/>
            <a:ext cx="7106170" cy="2677656"/>
          </a:xfrm>
          <a:prstGeom prst="rect">
            <a:avLst/>
          </a:prstGeom>
          <a:solidFill>
            <a:schemeClr val="bg1"/>
          </a:solidFill>
          <a:ln w="57150">
            <a:solidFill>
              <a:srgbClr val="002060"/>
            </a:solidFill>
          </a:ln>
        </p:spPr>
        <p:txBody>
          <a:bodyPr wrap="square" rtlCol="0">
            <a:spAutoFit/>
          </a:bodyPr>
          <a:lstStyle/>
          <a:p>
            <a:pPr algn="ctr"/>
            <a:r>
              <a:rPr lang="en-US"/>
              <a:t>Presented at </a:t>
            </a:r>
            <a:r>
              <a:rPr lang="en-US" dirty="0"/>
              <a:t>a Symposium Honoring</a:t>
            </a:r>
          </a:p>
          <a:p>
            <a:pPr algn="ctr"/>
            <a:endParaRPr lang="en-US" dirty="0"/>
          </a:p>
          <a:p>
            <a:pPr algn="ctr"/>
            <a:r>
              <a:rPr lang="en-US" sz="3600" dirty="0"/>
              <a:t> Dennis </a:t>
            </a:r>
            <a:r>
              <a:rPr lang="en-US" sz="3600" dirty="0" err="1"/>
              <a:t>Ojima</a:t>
            </a:r>
            <a:endParaRPr lang="en-US" sz="3600" dirty="0"/>
          </a:p>
          <a:p>
            <a:pPr algn="ctr"/>
            <a:endParaRPr lang="en-US" dirty="0"/>
          </a:p>
          <a:p>
            <a:pPr algn="ctr"/>
            <a:r>
              <a:rPr lang="en-US" sz="2400" i="1" dirty="0"/>
              <a:t>Ecosystem Science in the Anthropocene</a:t>
            </a:r>
          </a:p>
          <a:p>
            <a:pPr algn="ctr"/>
            <a:endParaRPr lang="en-US" i="1" dirty="0"/>
          </a:p>
          <a:p>
            <a:pPr algn="ctr"/>
            <a:r>
              <a:rPr lang="en-US" dirty="0"/>
              <a:t>Colorado State University</a:t>
            </a:r>
          </a:p>
          <a:p>
            <a:pPr algn="ctr"/>
            <a:r>
              <a:rPr lang="en-US" dirty="0"/>
              <a:t>October 29, 2019</a:t>
            </a:r>
          </a:p>
        </p:txBody>
      </p:sp>
    </p:spTree>
    <p:extLst>
      <p:ext uri="{BB962C8B-B14F-4D97-AF65-F5344CB8AC3E}">
        <p14:creationId xmlns:p14="http://schemas.microsoft.com/office/powerpoint/2010/main" val="4112098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AA0B5A2-A517-0E4C-826C-338F0E77D5E7}"/>
              </a:ext>
            </a:extLst>
          </p:cNvPr>
          <p:cNvSpPr/>
          <p:nvPr/>
        </p:nvSpPr>
        <p:spPr>
          <a:xfrm>
            <a:off x="1927058" y="211765"/>
            <a:ext cx="7521742" cy="2031325"/>
          </a:xfrm>
          <a:prstGeom prst="rect">
            <a:avLst/>
          </a:prstGeom>
        </p:spPr>
        <p:txBody>
          <a:bodyPr wrap="square">
            <a:spAutoFit/>
          </a:bodyPr>
          <a:lstStyle/>
          <a:p>
            <a:r>
              <a:rPr lang="en-US" dirty="0"/>
              <a:t>- NASA images – Landsat images documenting land-use change in Amazon </a:t>
            </a:r>
          </a:p>
          <a:p>
            <a:r>
              <a:rPr lang="en-US" dirty="0"/>
              <a:t>- First global model of role of land ecosystems in the C cycle - 1982</a:t>
            </a:r>
          </a:p>
          <a:p>
            <a:r>
              <a:rPr lang="en-US" dirty="0">
                <a:solidFill>
                  <a:srgbClr val="C00000"/>
                </a:solidFill>
              </a:rPr>
              <a:t>- </a:t>
            </a:r>
            <a:r>
              <a:rPr lang="en-US" i="1" dirty="0">
                <a:solidFill>
                  <a:srgbClr val="C00000"/>
                </a:solidFill>
              </a:rPr>
              <a:t>Major Biogeochemical Cycles and Their Interactions </a:t>
            </a:r>
            <a:r>
              <a:rPr lang="en-US" dirty="0">
                <a:solidFill>
                  <a:srgbClr val="C00000"/>
                </a:solidFill>
              </a:rPr>
              <a:t>published in – 1986</a:t>
            </a:r>
          </a:p>
          <a:p>
            <a:r>
              <a:rPr lang="en-US" dirty="0"/>
              <a:t>- Large non-governmental and governmental programs established to foster</a:t>
            </a:r>
          </a:p>
          <a:p>
            <a:r>
              <a:rPr lang="en-US" dirty="0"/>
              <a:t>   global change science and the assessment of climate change</a:t>
            </a:r>
          </a:p>
          <a:p>
            <a:r>
              <a:rPr lang="en-US" dirty="0"/>
              <a:t>- Eddy flux technology first employed in forests to measure ecosystem net</a:t>
            </a:r>
          </a:p>
          <a:p>
            <a:r>
              <a:rPr lang="en-US" dirty="0"/>
              <a:t>   C balance - 1989  </a:t>
            </a:r>
          </a:p>
        </p:txBody>
      </p:sp>
      <p:sp>
        <p:nvSpPr>
          <p:cNvPr id="18" name="Oval 17">
            <a:extLst>
              <a:ext uri="{FF2B5EF4-FFF2-40B4-BE49-F238E27FC236}">
                <a16:creationId xmlns:a16="http://schemas.microsoft.com/office/drawing/2014/main" id="{99658B8C-5A9A-0145-93F1-C71719F34E46}"/>
              </a:ext>
            </a:extLst>
          </p:cNvPr>
          <p:cNvSpPr/>
          <p:nvPr/>
        </p:nvSpPr>
        <p:spPr>
          <a:xfrm>
            <a:off x="1143000" y="304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D6A3B4-86DE-9C43-8C50-796A03FE5891}"/>
              </a:ext>
            </a:extLst>
          </p:cNvPr>
          <p:cNvSpPr txBox="1"/>
          <p:nvPr/>
        </p:nvSpPr>
        <p:spPr>
          <a:xfrm>
            <a:off x="226031" y="424934"/>
            <a:ext cx="742511" cy="369332"/>
          </a:xfrm>
          <a:prstGeom prst="rect">
            <a:avLst/>
          </a:prstGeom>
          <a:noFill/>
        </p:spPr>
        <p:txBody>
          <a:bodyPr wrap="square" rtlCol="0">
            <a:spAutoFit/>
          </a:bodyPr>
          <a:lstStyle/>
          <a:p>
            <a:r>
              <a:rPr lang="en-US"/>
              <a:t>1980s</a:t>
            </a:r>
          </a:p>
        </p:txBody>
      </p:sp>
      <p:pic>
        <p:nvPicPr>
          <p:cNvPr id="12" name="Picture 11">
            <a:extLst>
              <a:ext uri="{FF2B5EF4-FFF2-40B4-BE49-F238E27FC236}">
                <a16:creationId xmlns:a16="http://schemas.microsoft.com/office/drawing/2014/main" id="{E02C4A9E-3E89-0544-B2A6-0583AFD67F89}"/>
              </a:ext>
            </a:extLst>
          </p:cNvPr>
          <p:cNvPicPr>
            <a:picLocks noChangeAspect="1"/>
          </p:cNvPicPr>
          <p:nvPr/>
        </p:nvPicPr>
        <p:blipFill rotWithShape="1">
          <a:blip r:embed="rId3">
            <a:extLst>
              <a:ext uri="{28A0092B-C50C-407E-A947-70E740481C1C}">
                <a14:useLocalDpi xmlns:a14="http://schemas.microsoft.com/office/drawing/2010/main" val="0"/>
              </a:ext>
            </a:extLst>
          </a:blip>
          <a:srcRect r="33077"/>
          <a:stretch/>
        </p:blipFill>
        <p:spPr>
          <a:xfrm>
            <a:off x="400915" y="3235293"/>
            <a:ext cx="1950181" cy="2107091"/>
          </a:xfrm>
          <a:prstGeom prst="ellipse">
            <a:avLst/>
          </a:prstGeom>
        </p:spPr>
      </p:pic>
      <p:sp>
        <p:nvSpPr>
          <p:cNvPr id="13" name="TextBox 12">
            <a:extLst>
              <a:ext uri="{FF2B5EF4-FFF2-40B4-BE49-F238E27FC236}">
                <a16:creationId xmlns:a16="http://schemas.microsoft.com/office/drawing/2014/main" id="{EAC18A83-A069-7942-B2A3-73E953E2BC9C}"/>
              </a:ext>
            </a:extLst>
          </p:cNvPr>
          <p:cNvSpPr txBox="1"/>
          <p:nvPr/>
        </p:nvSpPr>
        <p:spPr>
          <a:xfrm>
            <a:off x="226031" y="5342384"/>
            <a:ext cx="2299950" cy="1384995"/>
          </a:xfrm>
          <a:prstGeom prst="rect">
            <a:avLst/>
          </a:prstGeom>
          <a:noFill/>
        </p:spPr>
        <p:txBody>
          <a:bodyPr wrap="square" rtlCol="0">
            <a:spAutoFit/>
          </a:bodyPr>
          <a:lstStyle/>
          <a:p>
            <a:r>
              <a:rPr lang="en-US" sz="2400" dirty="0"/>
              <a:t>Thomas </a:t>
            </a:r>
            <a:r>
              <a:rPr lang="en-US" sz="2400" dirty="0" err="1"/>
              <a:t>Rosswall</a:t>
            </a:r>
            <a:endParaRPr lang="en-US" sz="2400" dirty="0"/>
          </a:p>
          <a:p>
            <a:pPr algn="ctr"/>
            <a:r>
              <a:rPr lang="en-US" dirty="0"/>
              <a:t>Secretary-General, SCOPE (1986-1988);</a:t>
            </a:r>
          </a:p>
          <a:p>
            <a:endParaRPr lang="en-US" sz="2400" dirty="0"/>
          </a:p>
        </p:txBody>
      </p:sp>
      <p:pic>
        <p:nvPicPr>
          <p:cNvPr id="14" name="Picture 13">
            <a:extLst>
              <a:ext uri="{FF2B5EF4-FFF2-40B4-BE49-F238E27FC236}">
                <a16:creationId xmlns:a16="http://schemas.microsoft.com/office/drawing/2014/main" id="{42A58F52-9F03-F545-8691-784B1F4ECF6D}"/>
              </a:ext>
            </a:extLst>
          </p:cNvPr>
          <p:cNvPicPr>
            <a:picLocks noChangeAspect="1"/>
          </p:cNvPicPr>
          <p:nvPr/>
        </p:nvPicPr>
        <p:blipFill rotWithShape="1">
          <a:blip r:embed="rId4">
            <a:extLst>
              <a:ext uri="{28A0092B-C50C-407E-A947-70E740481C1C}">
                <a14:useLocalDpi xmlns:a14="http://schemas.microsoft.com/office/drawing/2010/main" val="0"/>
              </a:ext>
            </a:extLst>
          </a:blip>
          <a:srcRect l="12963" t="5557" r="11481" b="11110"/>
          <a:stretch/>
        </p:blipFill>
        <p:spPr>
          <a:xfrm>
            <a:off x="3370571" y="2907953"/>
            <a:ext cx="1944743" cy="2859917"/>
          </a:xfrm>
          <a:prstGeom prst="rect">
            <a:avLst/>
          </a:prstGeom>
          <a:ln>
            <a:solidFill>
              <a:schemeClr val="tx1"/>
            </a:solidFill>
          </a:ln>
        </p:spPr>
      </p:pic>
      <p:sp>
        <p:nvSpPr>
          <p:cNvPr id="3" name="TextBox 2">
            <a:extLst>
              <a:ext uri="{FF2B5EF4-FFF2-40B4-BE49-F238E27FC236}">
                <a16:creationId xmlns:a16="http://schemas.microsoft.com/office/drawing/2014/main" id="{6749C690-41AD-4B45-A276-561F723E4577}"/>
              </a:ext>
            </a:extLst>
          </p:cNvPr>
          <p:cNvSpPr txBox="1"/>
          <p:nvPr/>
        </p:nvSpPr>
        <p:spPr>
          <a:xfrm>
            <a:off x="5867400" y="3691580"/>
            <a:ext cx="2332498" cy="646331"/>
          </a:xfrm>
          <a:prstGeom prst="rect">
            <a:avLst/>
          </a:prstGeom>
          <a:noFill/>
        </p:spPr>
        <p:txBody>
          <a:bodyPr wrap="none" rtlCol="0">
            <a:spAutoFit/>
          </a:bodyPr>
          <a:lstStyle/>
          <a:p>
            <a:pPr algn="ctr"/>
            <a:r>
              <a:rPr lang="en-US"/>
              <a:t>A major Role Played by</a:t>
            </a:r>
          </a:p>
          <a:p>
            <a:pPr algn="ctr"/>
            <a:r>
              <a:rPr lang="en-US"/>
              <a:t>the Prairie Boys</a:t>
            </a:r>
          </a:p>
        </p:txBody>
      </p:sp>
    </p:spTree>
    <p:extLst>
      <p:ext uri="{BB962C8B-B14F-4D97-AF65-F5344CB8AC3E}">
        <p14:creationId xmlns:p14="http://schemas.microsoft.com/office/powerpoint/2010/main" val="2856765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6471A0-ACDC-8848-A899-4D5BA32007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220" y="4505534"/>
            <a:ext cx="835240" cy="984250"/>
          </a:xfrm>
          <a:prstGeom prst="ellipse">
            <a:avLst/>
          </a:prstGeom>
        </p:spPr>
      </p:pic>
      <p:pic>
        <p:nvPicPr>
          <p:cNvPr id="7" name="Picture 6">
            <a:extLst>
              <a:ext uri="{FF2B5EF4-FFF2-40B4-BE49-F238E27FC236}">
                <a16:creationId xmlns:a16="http://schemas.microsoft.com/office/drawing/2014/main" id="{2E0D82A0-55CD-BC46-BD6C-F41BB842C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478" y="1310655"/>
            <a:ext cx="3469532" cy="2398059"/>
          </a:xfrm>
          <a:prstGeom prst="rect">
            <a:avLst/>
          </a:prstGeom>
        </p:spPr>
      </p:pic>
      <p:sp>
        <p:nvSpPr>
          <p:cNvPr id="8" name="TextBox 7">
            <a:extLst>
              <a:ext uri="{FF2B5EF4-FFF2-40B4-BE49-F238E27FC236}">
                <a16:creationId xmlns:a16="http://schemas.microsoft.com/office/drawing/2014/main" id="{9990ED42-024C-384C-888A-D80E0B901D86}"/>
              </a:ext>
            </a:extLst>
          </p:cNvPr>
          <p:cNvSpPr txBox="1"/>
          <p:nvPr/>
        </p:nvSpPr>
        <p:spPr>
          <a:xfrm>
            <a:off x="2850089" y="5543694"/>
            <a:ext cx="1125501" cy="369332"/>
          </a:xfrm>
          <a:prstGeom prst="rect">
            <a:avLst/>
          </a:prstGeom>
          <a:noFill/>
        </p:spPr>
        <p:txBody>
          <a:bodyPr wrap="none" rtlCol="0">
            <a:spAutoFit/>
          </a:bodyPr>
          <a:lstStyle/>
          <a:p>
            <a:r>
              <a:rPr lang="en-US" dirty="0" err="1"/>
              <a:t>Eldor</a:t>
            </a:r>
            <a:r>
              <a:rPr lang="en-US" dirty="0"/>
              <a:t> Paul</a:t>
            </a:r>
          </a:p>
        </p:txBody>
      </p:sp>
      <p:sp>
        <p:nvSpPr>
          <p:cNvPr id="9" name="TextBox 8">
            <a:extLst>
              <a:ext uri="{FF2B5EF4-FFF2-40B4-BE49-F238E27FC236}">
                <a16:creationId xmlns:a16="http://schemas.microsoft.com/office/drawing/2014/main" id="{C68E3AEB-2FC9-244C-9302-CC305DDD4316}"/>
              </a:ext>
            </a:extLst>
          </p:cNvPr>
          <p:cNvSpPr txBox="1"/>
          <p:nvPr/>
        </p:nvSpPr>
        <p:spPr>
          <a:xfrm>
            <a:off x="4191000" y="4509500"/>
            <a:ext cx="1366271" cy="369332"/>
          </a:xfrm>
          <a:prstGeom prst="rect">
            <a:avLst/>
          </a:prstGeom>
          <a:noFill/>
        </p:spPr>
        <p:txBody>
          <a:bodyPr wrap="none" rtlCol="0">
            <a:spAutoFit/>
          </a:bodyPr>
          <a:lstStyle/>
          <a:p>
            <a:r>
              <a:rPr lang="en-US"/>
              <a:t>JWB Stewart</a:t>
            </a:r>
          </a:p>
        </p:txBody>
      </p:sp>
      <p:sp>
        <p:nvSpPr>
          <p:cNvPr id="10" name="TextBox 9">
            <a:extLst>
              <a:ext uri="{FF2B5EF4-FFF2-40B4-BE49-F238E27FC236}">
                <a16:creationId xmlns:a16="http://schemas.microsoft.com/office/drawing/2014/main" id="{5770A493-667B-4F44-A65F-E371F21EC7EE}"/>
              </a:ext>
            </a:extLst>
          </p:cNvPr>
          <p:cNvSpPr txBox="1"/>
          <p:nvPr/>
        </p:nvSpPr>
        <p:spPr>
          <a:xfrm>
            <a:off x="4572000" y="4946749"/>
            <a:ext cx="1601721" cy="369332"/>
          </a:xfrm>
          <a:prstGeom prst="rect">
            <a:avLst/>
          </a:prstGeom>
          <a:noFill/>
        </p:spPr>
        <p:txBody>
          <a:bodyPr wrap="none" rtlCol="0">
            <a:spAutoFit/>
          </a:bodyPr>
          <a:lstStyle/>
          <a:p>
            <a:r>
              <a:rPr lang="en-US"/>
              <a:t>William McGill</a:t>
            </a:r>
          </a:p>
        </p:txBody>
      </p:sp>
      <p:sp>
        <p:nvSpPr>
          <p:cNvPr id="11" name="Oval 10">
            <a:extLst>
              <a:ext uri="{FF2B5EF4-FFF2-40B4-BE49-F238E27FC236}">
                <a16:creationId xmlns:a16="http://schemas.microsoft.com/office/drawing/2014/main" id="{7477F0ED-36A8-B048-8B4E-D6A621023328}"/>
              </a:ext>
            </a:extLst>
          </p:cNvPr>
          <p:cNvSpPr/>
          <p:nvPr/>
        </p:nvSpPr>
        <p:spPr>
          <a:xfrm>
            <a:off x="2362200" y="4126518"/>
            <a:ext cx="3973110" cy="25790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90728E9-184B-9049-B63D-AEA891B54E8C}"/>
              </a:ext>
            </a:extLst>
          </p:cNvPr>
          <p:cNvSpPr txBox="1"/>
          <p:nvPr/>
        </p:nvSpPr>
        <p:spPr>
          <a:xfrm>
            <a:off x="4099179" y="5446015"/>
            <a:ext cx="1438214" cy="369332"/>
          </a:xfrm>
          <a:prstGeom prst="rect">
            <a:avLst/>
          </a:prstGeom>
          <a:noFill/>
        </p:spPr>
        <p:txBody>
          <a:bodyPr wrap="none" rtlCol="0">
            <a:spAutoFit/>
          </a:bodyPr>
          <a:lstStyle/>
          <a:p>
            <a:r>
              <a:rPr lang="en-US"/>
              <a:t>Holm </a:t>
            </a:r>
            <a:r>
              <a:rPr lang="en-US" err="1"/>
              <a:t>Tiessen</a:t>
            </a:r>
            <a:endParaRPr lang="en-US"/>
          </a:p>
        </p:txBody>
      </p:sp>
      <p:sp>
        <p:nvSpPr>
          <p:cNvPr id="13" name="Oval 12">
            <a:extLst>
              <a:ext uri="{FF2B5EF4-FFF2-40B4-BE49-F238E27FC236}">
                <a16:creationId xmlns:a16="http://schemas.microsoft.com/office/drawing/2014/main" id="{D7B6B07A-0897-AE41-B00E-45DC4F3BB7AD}"/>
              </a:ext>
            </a:extLst>
          </p:cNvPr>
          <p:cNvSpPr/>
          <p:nvPr/>
        </p:nvSpPr>
        <p:spPr>
          <a:xfrm>
            <a:off x="6044749" y="1092815"/>
            <a:ext cx="2938888" cy="403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CFC3D6E-00ED-774A-BAC8-3E3963975F70}"/>
              </a:ext>
            </a:extLst>
          </p:cNvPr>
          <p:cNvSpPr txBox="1"/>
          <p:nvPr/>
        </p:nvSpPr>
        <p:spPr>
          <a:xfrm>
            <a:off x="6923813" y="2380012"/>
            <a:ext cx="1362937" cy="369332"/>
          </a:xfrm>
          <a:prstGeom prst="rect">
            <a:avLst/>
          </a:prstGeom>
          <a:noFill/>
        </p:spPr>
        <p:txBody>
          <a:bodyPr wrap="none" rtlCol="0">
            <a:spAutoFit/>
          </a:bodyPr>
          <a:lstStyle/>
          <a:p>
            <a:r>
              <a:rPr lang="en-US"/>
              <a:t>Francis Clark</a:t>
            </a:r>
          </a:p>
        </p:txBody>
      </p:sp>
      <p:sp>
        <p:nvSpPr>
          <p:cNvPr id="15" name="TextBox 14">
            <a:extLst>
              <a:ext uri="{FF2B5EF4-FFF2-40B4-BE49-F238E27FC236}">
                <a16:creationId xmlns:a16="http://schemas.microsoft.com/office/drawing/2014/main" id="{F2B94AFC-0390-514F-B582-EB995AD3E1ED}"/>
              </a:ext>
            </a:extLst>
          </p:cNvPr>
          <p:cNvSpPr txBox="1"/>
          <p:nvPr/>
        </p:nvSpPr>
        <p:spPr>
          <a:xfrm>
            <a:off x="7552475" y="2916415"/>
            <a:ext cx="1088503" cy="369332"/>
          </a:xfrm>
          <a:prstGeom prst="rect">
            <a:avLst/>
          </a:prstGeom>
          <a:noFill/>
        </p:spPr>
        <p:txBody>
          <a:bodyPr wrap="none" rtlCol="0">
            <a:spAutoFit/>
          </a:bodyPr>
          <a:lstStyle/>
          <a:p>
            <a:r>
              <a:rPr lang="en-US"/>
              <a:t>Vern Cole</a:t>
            </a:r>
          </a:p>
        </p:txBody>
      </p:sp>
      <p:sp>
        <p:nvSpPr>
          <p:cNvPr id="16" name="TextBox 15">
            <a:extLst>
              <a:ext uri="{FF2B5EF4-FFF2-40B4-BE49-F238E27FC236}">
                <a16:creationId xmlns:a16="http://schemas.microsoft.com/office/drawing/2014/main" id="{25F9036C-ACB5-1146-85BC-9CC16951BCD5}"/>
              </a:ext>
            </a:extLst>
          </p:cNvPr>
          <p:cNvSpPr txBox="1"/>
          <p:nvPr/>
        </p:nvSpPr>
        <p:spPr>
          <a:xfrm>
            <a:off x="6351765" y="3039115"/>
            <a:ext cx="1036181" cy="369332"/>
          </a:xfrm>
          <a:prstGeom prst="rect">
            <a:avLst/>
          </a:prstGeom>
          <a:noFill/>
        </p:spPr>
        <p:txBody>
          <a:bodyPr wrap="none" rtlCol="0">
            <a:spAutoFit/>
          </a:bodyPr>
          <a:lstStyle/>
          <a:p>
            <a:r>
              <a:rPr lang="en-US"/>
              <a:t>Ted Elliot</a:t>
            </a:r>
          </a:p>
        </p:txBody>
      </p:sp>
      <p:sp>
        <p:nvSpPr>
          <p:cNvPr id="17" name="TextBox 16">
            <a:extLst>
              <a:ext uri="{FF2B5EF4-FFF2-40B4-BE49-F238E27FC236}">
                <a16:creationId xmlns:a16="http://schemas.microsoft.com/office/drawing/2014/main" id="{7EF18E32-89A9-8F41-BB23-D779393B602D}"/>
              </a:ext>
            </a:extLst>
          </p:cNvPr>
          <p:cNvSpPr txBox="1"/>
          <p:nvPr/>
        </p:nvSpPr>
        <p:spPr>
          <a:xfrm>
            <a:off x="7261422" y="3452818"/>
            <a:ext cx="1653978" cy="369332"/>
          </a:xfrm>
          <a:prstGeom prst="rect">
            <a:avLst/>
          </a:prstGeom>
          <a:noFill/>
        </p:spPr>
        <p:txBody>
          <a:bodyPr wrap="square" rtlCol="0">
            <a:spAutoFit/>
          </a:bodyPr>
          <a:lstStyle/>
          <a:p>
            <a:r>
              <a:rPr lang="en-US"/>
              <a:t>Dave  Coleman </a:t>
            </a:r>
          </a:p>
        </p:txBody>
      </p:sp>
      <p:sp>
        <p:nvSpPr>
          <p:cNvPr id="18" name="TextBox 17">
            <a:extLst>
              <a:ext uri="{FF2B5EF4-FFF2-40B4-BE49-F238E27FC236}">
                <a16:creationId xmlns:a16="http://schemas.microsoft.com/office/drawing/2014/main" id="{99EF8352-B05A-774C-9770-3424A957CA40}"/>
              </a:ext>
            </a:extLst>
          </p:cNvPr>
          <p:cNvSpPr txBox="1"/>
          <p:nvPr/>
        </p:nvSpPr>
        <p:spPr>
          <a:xfrm>
            <a:off x="6351765" y="3708714"/>
            <a:ext cx="1144096" cy="369332"/>
          </a:xfrm>
          <a:prstGeom prst="rect">
            <a:avLst/>
          </a:prstGeom>
          <a:noFill/>
        </p:spPr>
        <p:txBody>
          <a:bodyPr wrap="none" rtlCol="0">
            <a:spAutoFit/>
          </a:bodyPr>
          <a:lstStyle/>
          <a:p>
            <a:r>
              <a:rPr lang="en-US"/>
              <a:t>Bill Parton</a:t>
            </a:r>
          </a:p>
        </p:txBody>
      </p:sp>
      <p:sp>
        <p:nvSpPr>
          <p:cNvPr id="19" name="TextBox 18">
            <a:extLst>
              <a:ext uri="{FF2B5EF4-FFF2-40B4-BE49-F238E27FC236}">
                <a16:creationId xmlns:a16="http://schemas.microsoft.com/office/drawing/2014/main" id="{4DCB1FB7-0236-3E46-B377-A4DD7096201A}"/>
              </a:ext>
            </a:extLst>
          </p:cNvPr>
          <p:cNvSpPr txBox="1"/>
          <p:nvPr/>
        </p:nvSpPr>
        <p:spPr>
          <a:xfrm>
            <a:off x="7482257" y="3989221"/>
            <a:ext cx="984052" cy="369332"/>
          </a:xfrm>
          <a:prstGeom prst="rect">
            <a:avLst/>
          </a:prstGeom>
          <a:noFill/>
        </p:spPr>
        <p:txBody>
          <a:bodyPr wrap="none" rtlCol="0">
            <a:spAutoFit/>
          </a:bodyPr>
          <a:lstStyle/>
          <a:p>
            <a:r>
              <a:rPr lang="en-US"/>
              <a:t>Bill Hunt</a:t>
            </a:r>
          </a:p>
        </p:txBody>
      </p:sp>
      <p:sp>
        <p:nvSpPr>
          <p:cNvPr id="22" name="TextBox 21">
            <a:extLst>
              <a:ext uri="{FF2B5EF4-FFF2-40B4-BE49-F238E27FC236}">
                <a16:creationId xmlns:a16="http://schemas.microsoft.com/office/drawing/2014/main" id="{66F7FDBA-77D3-8D49-8609-F78698B9A1FC}"/>
              </a:ext>
            </a:extLst>
          </p:cNvPr>
          <p:cNvSpPr txBox="1"/>
          <p:nvPr/>
        </p:nvSpPr>
        <p:spPr>
          <a:xfrm>
            <a:off x="3200400" y="228600"/>
            <a:ext cx="2824941" cy="523220"/>
          </a:xfrm>
          <a:prstGeom prst="rect">
            <a:avLst/>
          </a:prstGeom>
          <a:noFill/>
        </p:spPr>
        <p:txBody>
          <a:bodyPr wrap="none" rtlCol="0">
            <a:spAutoFit/>
          </a:bodyPr>
          <a:lstStyle/>
          <a:p>
            <a:r>
              <a:rPr lang="en-US" sz="2800"/>
              <a:t>“The Prairie Boys”</a:t>
            </a:r>
          </a:p>
        </p:txBody>
      </p:sp>
      <p:pic>
        <p:nvPicPr>
          <p:cNvPr id="4" name="Picture 3">
            <a:extLst>
              <a:ext uri="{FF2B5EF4-FFF2-40B4-BE49-F238E27FC236}">
                <a16:creationId xmlns:a16="http://schemas.microsoft.com/office/drawing/2014/main" id="{1DFA9009-CBE0-654E-A0B4-6ED78E68F9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2826" y="1165741"/>
            <a:ext cx="798862" cy="1128217"/>
          </a:xfrm>
          <a:prstGeom prst="ellipse">
            <a:avLst/>
          </a:prstGeom>
        </p:spPr>
      </p:pic>
      <p:sp>
        <p:nvSpPr>
          <p:cNvPr id="6" name="TextBox 5">
            <a:extLst>
              <a:ext uri="{FF2B5EF4-FFF2-40B4-BE49-F238E27FC236}">
                <a16:creationId xmlns:a16="http://schemas.microsoft.com/office/drawing/2014/main" id="{CAA2DE89-7B08-4740-AFCF-74CE7F983E0C}"/>
              </a:ext>
            </a:extLst>
          </p:cNvPr>
          <p:cNvSpPr txBox="1"/>
          <p:nvPr/>
        </p:nvSpPr>
        <p:spPr>
          <a:xfrm>
            <a:off x="6673003" y="4420064"/>
            <a:ext cx="1620700" cy="369332"/>
          </a:xfrm>
          <a:prstGeom prst="rect">
            <a:avLst/>
          </a:prstGeom>
          <a:noFill/>
        </p:spPr>
        <p:txBody>
          <a:bodyPr wrap="none" rtlCol="0">
            <a:spAutoFit/>
          </a:bodyPr>
          <a:lstStyle/>
          <a:p>
            <a:r>
              <a:rPr lang="en-US" dirty="0"/>
              <a:t>so many others</a:t>
            </a:r>
          </a:p>
        </p:txBody>
      </p:sp>
      <p:sp>
        <p:nvSpPr>
          <p:cNvPr id="20" name="TextBox 19">
            <a:extLst>
              <a:ext uri="{FF2B5EF4-FFF2-40B4-BE49-F238E27FC236}">
                <a16:creationId xmlns:a16="http://schemas.microsoft.com/office/drawing/2014/main" id="{59F4EED6-CE09-CC47-AE73-12824621612B}"/>
              </a:ext>
            </a:extLst>
          </p:cNvPr>
          <p:cNvSpPr txBox="1"/>
          <p:nvPr/>
        </p:nvSpPr>
        <p:spPr>
          <a:xfrm>
            <a:off x="3698325" y="6053279"/>
            <a:ext cx="1763368" cy="369332"/>
          </a:xfrm>
          <a:prstGeom prst="rect">
            <a:avLst/>
          </a:prstGeom>
          <a:noFill/>
        </p:spPr>
        <p:txBody>
          <a:bodyPr wrap="none" rtlCol="0">
            <a:spAutoFit/>
          </a:bodyPr>
          <a:lstStyle/>
          <a:p>
            <a:r>
              <a:rPr lang="en-US" dirty="0"/>
              <a:t>and many others</a:t>
            </a:r>
          </a:p>
        </p:txBody>
      </p:sp>
      <p:sp>
        <p:nvSpPr>
          <p:cNvPr id="2" name="TextBox 1">
            <a:extLst>
              <a:ext uri="{FF2B5EF4-FFF2-40B4-BE49-F238E27FC236}">
                <a16:creationId xmlns:a16="http://schemas.microsoft.com/office/drawing/2014/main" id="{0B270319-67AF-684D-A699-53D3F48099B6}"/>
              </a:ext>
            </a:extLst>
          </p:cNvPr>
          <p:cNvSpPr txBox="1"/>
          <p:nvPr/>
        </p:nvSpPr>
        <p:spPr>
          <a:xfrm>
            <a:off x="175184" y="4160413"/>
            <a:ext cx="1957524" cy="646331"/>
          </a:xfrm>
          <a:prstGeom prst="rect">
            <a:avLst/>
          </a:prstGeom>
          <a:noFill/>
        </p:spPr>
        <p:txBody>
          <a:bodyPr wrap="none" rtlCol="0">
            <a:spAutoFit/>
          </a:bodyPr>
          <a:lstStyle/>
          <a:p>
            <a:r>
              <a:rPr lang="en-US" dirty="0"/>
              <a:t>Tom Callahan and</a:t>
            </a:r>
          </a:p>
          <a:p>
            <a:r>
              <a:rPr lang="en-US" dirty="0"/>
              <a:t>Bob Woodmansee</a:t>
            </a:r>
          </a:p>
        </p:txBody>
      </p:sp>
      <p:pic>
        <p:nvPicPr>
          <p:cNvPr id="21" name="Picture 20">
            <a:extLst>
              <a:ext uri="{FF2B5EF4-FFF2-40B4-BE49-F238E27FC236}">
                <a16:creationId xmlns:a16="http://schemas.microsoft.com/office/drawing/2014/main" id="{D814EF0E-E210-864A-9E3F-EB72BA79E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7861" y="2668937"/>
            <a:ext cx="1281357" cy="1504950"/>
          </a:xfrm>
          <a:prstGeom prst="rect">
            <a:avLst/>
          </a:prstGeom>
        </p:spPr>
      </p:pic>
    </p:spTree>
    <p:extLst>
      <p:ext uri="{BB962C8B-B14F-4D97-AF65-F5344CB8AC3E}">
        <p14:creationId xmlns:p14="http://schemas.microsoft.com/office/powerpoint/2010/main" val="3787738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380FBE-DD3F-3F42-B569-2FDA5CA6AF66}"/>
              </a:ext>
            </a:extLst>
          </p:cNvPr>
          <p:cNvSpPr/>
          <p:nvPr/>
        </p:nvSpPr>
        <p:spPr>
          <a:xfrm>
            <a:off x="1752600" y="469413"/>
            <a:ext cx="7620000" cy="2031325"/>
          </a:xfrm>
          <a:prstGeom prst="rect">
            <a:avLst/>
          </a:prstGeom>
        </p:spPr>
        <p:txBody>
          <a:bodyPr wrap="square">
            <a:spAutoFit/>
          </a:bodyPr>
          <a:lstStyle/>
          <a:p>
            <a:r>
              <a:rPr lang="en-US" dirty="0"/>
              <a:t>- NASA images – Landsat images documenting land-use change in Amazon # </a:t>
            </a:r>
          </a:p>
          <a:p>
            <a:r>
              <a:rPr lang="en-US" dirty="0"/>
              <a:t>- First global model of role of land ecosystems in the C cycle – 1982 #</a:t>
            </a:r>
          </a:p>
          <a:p>
            <a:r>
              <a:rPr lang="en-US" dirty="0"/>
              <a:t>- Major Biogeochemical Cycles and Their Interactions published in – 1986 #</a:t>
            </a:r>
          </a:p>
          <a:p>
            <a:r>
              <a:rPr lang="en-US" dirty="0">
                <a:solidFill>
                  <a:srgbClr val="FF0000"/>
                </a:solidFill>
              </a:rPr>
              <a:t>- Major governmental and non-governmental programs established to foster</a:t>
            </a:r>
          </a:p>
          <a:p>
            <a:r>
              <a:rPr lang="en-US" dirty="0">
                <a:solidFill>
                  <a:srgbClr val="FF0000"/>
                </a:solidFill>
              </a:rPr>
              <a:t>   global change science and the assessment of climate change #</a:t>
            </a:r>
          </a:p>
          <a:p>
            <a:r>
              <a:rPr lang="en-US" dirty="0"/>
              <a:t>- Eddy flux technology first employed in forests to measure ecosystem net</a:t>
            </a:r>
          </a:p>
          <a:p>
            <a:r>
              <a:rPr lang="en-US" dirty="0"/>
              <a:t>   C balance - 1989  </a:t>
            </a:r>
          </a:p>
        </p:txBody>
      </p:sp>
      <p:sp>
        <p:nvSpPr>
          <p:cNvPr id="3" name="Oval 2">
            <a:extLst>
              <a:ext uri="{FF2B5EF4-FFF2-40B4-BE49-F238E27FC236}">
                <a16:creationId xmlns:a16="http://schemas.microsoft.com/office/drawing/2014/main" id="{4BCC91BD-98BF-7F4C-9DB3-3309C08E8C60}"/>
              </a:ext>
            </a:extLst>
          </p:cNvPr>
          <p:cNvSpPr/>
          <p:nvPr/>
        </p:nvSpPr>
        <p:spPr>
          <a:xfrm>
            <a:off x="914400" y="22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16E00FC-38E1-1344-8A94-FE87F51E0294}"/>
              </a:ext>
            </a:extLst>
          </p:cNvPr>
          <p:cNvSpPr txBox="1"/>
          <p:nvPr/>
        </p:nvSpPr>
        <p:spPr>
          <a:xfrm>
            <a:off x="152400" y="304800"/>
            <a:ext cx="742511" cy="369332"/>
          </a:xfrm>
          <a:prstGeom prst="rect">
            <a:avLst/>
          </a:prstGeom>
          <a:noFill/>
        </p:spPr>
        <p:txBody>
          <a:bodyPr wrap="none" rtlCol="0">
            <a:spAutoFit/>
          </a:bodyPr>
          <a:lstStyle/>
          <a:p>
            <a:r>
              <a:rPr lang="en-US"/>
              <a:t>1980s</a:t>
            </a:r>
          </a:p>
        </p:txBody>
      </p:sp>
      <p:sp>
        <p:nvSpPr>
          <p:cNvPr id="5" name="TextBox 4">
            <a:extLst>
              <a:ext uri="{FF2B5EF4-FFF2-40B4-BE49-F238E27FC236}">
                <a16:creationId xmlns:a16="http://schemas.microsoft.com/office/drawing/2014/main" id="{C6C2DA93-57D4-024D-9F02-5C31EB126BB3}"/>
              </a:ext>
            </a:extLst>
          </p:cNvPr>
          <p:cNvSpPr txBox="1"/>
          <p:nvPr/>
        </p:nvSpPr>
        <p:spPr>
          <a:xfrm>
            <a:off x="1752600" y="4486277"/>
            <a:ext cx="5991919" cy="646331"/>
          </a:xfrm>
          <a:prstGeom prst="rect">
            <a:avLst/>
          </a:prstGeom>
          <a:noFill/>
        </p:spPr>
        <p:txBody>
          <a:bodyPr wrap="square" rtlCol="0">
            <a:spAutoFit/>
          </a:bodyPr>
          <a:lstStyle/>
          <a:p>
            <a:pPr marL="285750" indent="-285750">
              <a:buFontTx/>
              <a:buChar char="-"/>
            </a:pPr>
            <a:r>
              <a:rPr lang="en-US" dirty="0"/>
              <a:t>International Council of Scientific Unions (ICSU) launches</a:t>
            </a:r>
          </a:p>
          <a:p>
            <a:r>
              <a:rPr lang="en-US" dirty="0"/>
              <a:t>      International Geosphere Biosphere Program (</a:t>
            </a:r>
            <a:r>
              <a:rPr lang="en-US" b="1" dirty="0"/>
              <a:t>IGBP</a:t>
            </a:r>
            <a:r>
              <a:rPr lang="en-US" dirty="0"/>
              <a:t>) – 1987</a:t>
            </a:r>
          </a:p>
        </p:txBody>
      </p:sp>
      <p:pic>
        <p:nvPicPr>
          <p:cNvPr id="6" name="Picture 5">
            <a:extLst>
              <a:ext uri="{FF2B5EF4-FFF2-40B4-BE49-F238E27FC236}">
                <a16:creationId xmlns:a16="http://schemas.microsoft.com/office/drawing/2014/main" id="{963514BA-146E-DA49-9EA4-05A390621F0F}"/>
              </a:ext>
            </a:extLst>
          </p:cNvPr>
          <p:cNvPicPr>
            <a:picLocks noChangeAspect="1"/>
          </p:cNvPicPr>
          <p:nvPr/>
        </p:nvPicPr>
        <p:blipFill rotWithShape="1">
          <a:blip r:embed="rId2">
            <a:extLst>
              <a:ext uri="{28A0092B-C50C-407E-A947-70E740481C1C}">
                <a14:useLocalDpi xmlns:a14="http://schemas.microsoft.com/office/drawing/2010/main" val="0"/>
              </a:ext>
            </a:extLst>
          </a:blip>
          <a:srcRect r="33077"/>
          <a:stretch/>
        </p:blipFill>
        <p:spPr>
          <a:xfrm>
            <a:off x="7885713" y="4404053"/>
            <a:ext cx="979496" cy="1058305"/>
          </a:xfrm>
          <a:prstGeom prst="ellipse">
            <a:avLst/>
          </a:prstGeom>
        </p:spPr>
      </p:pic>
      <p:sp>
        <p:nvSpPr>
          <p:cNvPr id="9" name="TextBox 8">
            <a:extLst>
              <a:ext uri="{FF2B5EF4-FFF2-40B4-BE49-F238E27FC236}">
                <a16:creationId xmlns:a16="http://schemas.microsoft.com/office/drawing/2014/main" id="{7367CBCB-02EC-2045-B288-7F3F721A4A9F}"/>
              </a:ext>
            </a:extLst>
          </p:cNvPr>
          <p:cNvSpPr txBox="1"/>
          <p:nvPr/>
        </p:nvSpPr>
        <p:spPr>
          <a:xfrm>
            <a:off x="7566882" y="3748658"/>
            <a:ext cx="1261884" cy="369332"/>
          </a:xfrm>
          <a:prstGeom prst="rect">
            <a:avLst/>
          </a:prstGeom>
          <a:noFill/>
        </p:spPr>
        <p:txBody>
          <a:bodyPr wrap="none" rtlCol="0">
            <a:spAutoFit/>
          </a:bodyPr>
          <a:lstStyle/>
          <a:p>
            <a:r>
              <a:rPr lang="en-US" dirty="0"/>
              <a:t>1988--1997</a:t>
            </a:r>
          </a:p>
        </p:txBody>
      </p:sp>
      <p:sp>
        <p:nvSpPr>
          <p:cNvPr id="10" name="TextBox 9">
            <a:extLst>
              <a:ext uri="{FF2B5EF4-FFF2-40B4-BE49-F238E27FC236}">
                <a16:creationId xmlns:a16="http://schemas.microsoft.com/office/drawing/2014/main" id="{8F5B4EA5-6C34-E241-961B-CBA24E2C3666}"/>
              </a:ext>
            </a:extLst>
          </p:cNvPr>
          <p:cNvSpPr txBox="1"/>
          <p:nvPr/>
        </p:nvSpPr>
        <p:spPr>
          <a:xfrm>
            <a:off x="1759830" y="2631047"/>
            <a:ext cx="5644622" cy="923330"/>
          </a:xfrm>
          <a:prstGeom prst="rect">
            <a:avLst/>
          </a:prstGeom>
          <a:noFill/>
        </p:spPr>
        <p:txBody>
          <a:bodyPr wrap="none" rtlCol="0">
            <a:spAutoFit/>
          </a:bodyPr>
          <a:lstStyle/>
          <a:p>
            <a:r>
              <a:rPr lang="en-US" dirty="0"/>
              <a:t>- WMO and UNEP organize an Intergovernmental Panel on </a:t>
            </a:r>
          </a:p>
          <a:p>
            <a:r>
              <a:rPr lang="en-US" dirty="0"/>
              <a:t>  Climate Change (</a:t>
            </a:r>
            <a:r>
              <a:rPr lang="en-US" b="1" dirty="0"/>
              <a:t>IPCC</a:t>
            </a:r>
            <a:r>
              <a:rPr lang="en-US" dirty="0"/>
              <a:t>) – 1987</a:t>
            </a:r>
          </a:p>
          <a:p>
            <a:endParaRPr lang="en-US" dirty="0"/>
          </a:p>
        </p:txBody>
      </p:sp>
      <p:sp>
        <p:nvSpPr>
          <p:cNvPr id="8" name="TextBox 7">
            <a:extLst>
              <a:ext uri="{FF2B5EF4-FFF2-40B4-BE49-F238E27FC236}">
                <a16:creationId xmlns:a16="http://schemas.microsoft.com/office/drawing/2014/main" id="{17FBD3F5-4E2A-E34D-84D5-5DA4A423C000}"/>
              </a:ext>
            </a:extLst>
          </p:cNvPr>
          <p:cNvSpPr txBox="1"/>
          <p:nvPr/>
        </p:nvSpPr>
        <p:spPr>
          <a:xfrm>
            <a:off x="7744519" y="5571245"/>
            <a:ext cx="1191352" cy="369332"/>
          </a:xfrm>
          <a:prstGeom prst="rect">
            <a:avLst/>
          </a:prstGeom>
          <a:noFill/>
        </p:spPr>
        <p:txBody>
          <a:bodyPr wrap="none" rtlCol="0">
            <a:spAutoFit/>
          </a:bodyPr>
          <a:lstStyle/>
          <a:p>
            <a:r>
              <a:rPr lang="en-US" dirty="0"/>
              <a:t>1987-1992</a:t>
            </a:r>
          </a:p>
        </p:txBody>
      </p:sp>
      <p:pic>
        <p:nvPicPr>
          <p:cNvPr id="11" name="Picture 10">
            <a:extLst>
              <a:ext uri="{FF2B5EF4-FFF2-40B4-BE49-F238E27FC236}">
                <a16:creationId xmlns:a16="http://schemas.microsoft.com/office/drawing/2014/main" id="{96BB7B1E-DDED-3143-BE28-1BD396C0DE70}"/>
              </a:ext>
            </a:extLst>
          </p:cNvPr>
          <p:cNvPicPr>
            <a:picLocks noChangeAspect="1"/>
          </p:cNvPicPr>
          <p:nvPr/>
        </p:nvPicPr>
        <p:blipFill rotWithShape="1">
          <a:blip r:embed="rId3">
            <a:extLst>
              <a:ext uri="{28A0092B-C50C-407E-A947-70E740481C1C}">
                <a14:useLocalDpi xmlns:a14="http://schemas.microsoft.com/office/drawing/2010/main" val="0"/>
              </a:ext>
            </a:extLst>
          </a:blip>
          <a:srcRect t="4385"/>
          <a:stretch/>
        </p:blipFill>
        <p:spPr>
          <a:xfrm>
            <a:off x="7744519" y="2478789"/>
            <a:ext cx="979496" cy="1235217"/>
          </a:xfrm>
          <a:prstGeom prst="ellipse">
            <a:avLst/>
          </a:prstGeom>
        </p:spPr>
      </p:pic>
      <p:pic>
        <p:nvPicPr>
          <p:cNvPr id="12" name="Picture 11">
            <a:extLst>
              <a:ext uri="{FF2B5EF4-FFF2-40B4-BE49-F238E27FC236}">
                <a16:creationId xmlns:a16="http://schemas.microsoft.com/office/drawing/2014/main" id="{7138A374-39A0-4845-9351-CB79E681F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58" y="2023865"/>
            <a:ext cx="1324465" cy="1870428"/>
          </a:xfrm>
          <a:prstGeom prst="rect">
            <a:avLst/>
          </a:prstGeom>
        </p:spPr>
      </p:pic>
      <p:sp>
        <p:nvSpPr>
          <p:cNvPr id="16" name="TextBox 15">
            <a:extLst>
              <a:ext uri="{FF2B5EF4-FFF2-40B4-BE49-F238E27FC236}">
                <a16:creationId xmlns:a16="http://schemas.microsoft.com/office/drawing/2014/main" id="{8DC65917-4460-E445-8AD7-AEFC660211CF}"/>
              </a:ext>
            </a:extLst>
          </p:cNvPr>
          <p:cNvSpPr txBox="1"/>
          <p:nvPr/>
        </p:nvSpPr>
        <p:spPr>
          <a:xfrm>
            <a:off x="2181714" y="5640550"/>
            <a:ext cx="5562805" cy="1477328"/>
          </a:xfrm>
          <a:prstGeom prst="rect">
            <a:avLst/>
          </a:prstGeom>
          <a:noFill/>
        </p:spPr>
        <p:txBody>
          <a:bodyPr wrap="none" rtlCol="0">
            <a:spAutoFit/>
          </a:bodyPr>
          <a:lstStyle/>
          <a:p>
            <a:r>
              <a:rPr lang="en-US" sz="2400" dirty="0"/>
              <a:t>Both IPCC and IGBP fostered international</a:t>
            </a:r>
          </a:p>
          <a:p>
            <a:r>
              <a:rPr lang="en-US" sz="2400" dirty="0"/>
              <a:t> collaborations across the</a:t>
            </a:r>
          </a:p>
          <a:p>
            <a:r>
              <a:rPr lang="en-US" sz="2400" dirty="0"/>
              <a:t>Earth Sciences including Ecosystem Science</a:t>
            </a:r>
          </a:p>
          <a:p>
            <a:endParaRPr lang="en-US" dirty="0"/>
          </a:p>
        </p:txBody>
      </p:sp>
      <p:pic>
        <p:nvPicPr>
          <p:cNvPr id="18" name="Picture 17">
            <a:extLst>
              <a:ext uri="{FF2B5EF4-FFF2-40B4-BE49-F238E27FC236}">
                <a16:creationId xmlns:a16="http://schemas.microsoft.com/office/drawing/2014/main" id="{0578DE24-0FCF-2847-938C-EFCEC6008A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8791" y="4058361"/>
            <a:ext cx="1191353" cy="1749688"/>
          </a:xfrm>
          <a:prstGeom prst="rect">
            <a:avLst/>
          </a:prstGeom>
        </p:spPr>
      </p:pic>
      <p:pic>
        <p:nvPicPr>
          <p:cNvPr id="19" name="Picture 18">
            <a:extLst>
              <a:ext uri="{FF2B5EF4-FFF2-40B4-BE49-F238E27FC236}">
                <a16:creationId xmlns:a16="http://schemas.microsoft.com/office/drawing/2014/main" id="{1FFF8611-7E1A-1147-A3D1-6DC78D0ED2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6158" y="6299517"/>
            <a:ext cx="479511" cy="507366"/>
          </a:xfrm>
          <a:prstGeom prst="ellipse">
            <a:avLst/>
          </a:prstGeom>
        </p:spPr>
      </p:pic>
    </p:spTree>
    <p:extLst>
      <p:ext uri="{BB962C8B-B14F-4D97-AF65-F5344CB8AC3E}">
        <p14:creationId xmlns:p14="http://schemas.microsoft.com/office/powerpoint/2010/main" val="911107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059E2F-F3B4-024E-9A72-E33001CC0F1D}"/>
              </a:ext>
            </a:extLst>
          </p:cNvPr>
          <p:cNvSpPr/>
          <p:nvPr/>
        </p:nvSpPr>
        <p:spPr>
          <a:xfrm>
            <a:off x="762000" y="22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0ADF20-2E0C-5545-A83E-29E248EE1F0D}"/>
              </a:ext>
            </a:extLst>
          </p:cNvPr>
          <p:cNvSpPr txBox="1"/>
          <p:nvPr/>
        </p:nvSpPr>
        <p:spPr>
          <a:xfrm>
            <a:off x="24063" y="348734"/>
            <a:ext cx="742511" cy="369332"/>
          </a:xfrm>
          <a:prstGeom prst="rect">
            <a:avLst/>
          </a:prstGeom>
          <a:noFill/>
        </p:spPr>
        <p:txBody>
          <a:bodyPr wrap="none" rtlCol="0">
            <a:spAutoFit/>
          </a:bodyPr>
          <a:lstStyle/>
          <a:p>
            <a:r>
              <a:rPr lang="en-US"/>
              <a:t>1990s</a:t>
            </a:r>
          </a:p>
        </p:txBody>
      </p:sp>
      <p:sp>
        <p:nvSpPr>
          <p:cNvPr id="5" name="Rectangle 4">
            <a:extLst>
              <a:ext uri="{FF2B5EF4-FFF2-40B4-BE49-F238E27FC236}">
                <a16:creationId xmlns:a16="http://schemas.microsoft.com/office/drawing/2014/main" id="{FDE3FCF2-D4F1-554E-ADBC-23B935F75924}"/>
              </a:ext>
            </a:extLst>
          </p:cNvPr>
          <p:cNvSpPr/>
          <p:nvPr/>
        </p:nvSpPr>
        <p:spPr>
          <a:xfrm>
            <a:off x="1533680" y="158345"/>
            <a:ext cx="7639489" cy="1754326"/>
          </a:xfrm>
          <a:prstGeom prst="rect">
            <a:avLst/>
          </a:prstGeom>
        </p:spPr>
        <p:txBody>
          <a:bodyPr wrap="square">
            <a:spAutoFit/>
          </a:bodyPr>
          <a:lstStyle/>
          <a:p>
            <a:pPr marL="285750" indent="-285750">
              <a:buFontTx/>
              <a:buChar char="-"/>
            </a:pPr>
            <a:r>
              <a:rPr lang="en-US" dirty="0">
                <a:solidFill>
                  <a:srgbClr val="FF0000"/>
                </a:solidFill>
              </a:rPr>
              <a:t>USGCRP established by an act of Congress coordinate global change research in US – 1990 #</a:t>
            </a:r>
          </a:p>
          <a:p>
            <a:r>
              <a:rPr lang="en-US" i="1" dirty="0"/>
              <a:t> - </a:t>
            </a:r>
            <a:r>
              <a:rPr lang="en-US" dirty="0"/>
              <a:t>First global biogeochemistry models – diagnostic and prognostic #</a:t>
            </a:r>
          </a:p>
          <a:p>
            <a:r>
              <a:rPr lang="en-US" dirty="0"/>
              <a:t>- Prototype Free Air Circulation Experiment established at Duke Forest</a:t>
            </a:r>
          </a:p>
          <a:p>
            <a:r>
              <a:rPr lang="en-US" dirty="0"/>
              <a:t>- Long-term soil warming studies established in montane, grassland</a:t>
            </a:r>
          </a:p>
          <a:p>
            <a:r>
              <a:rPr lang="en-US" dirty="0"/>
              <a:t>      and forest ecosystems</a:t>
            </a:r>
          </a:p>
        </p:txBody>
      </p:sp>
      <p:sp>
        <p:nvSpPr>
          <p:cNvPr id="7" name="TextBox 6">
            <a:extLst>
              <a:ext uri="{FF2B5EF4-FFF2-40B4-BE49-F238E27FC236}">
                <a16:creationId xmlns:a16="http://schemas.microsoft.com/office/drawing/2014/main" id="{EB3B36F5-3FE7-2E43-A978-3E555FBB8424}"/>
              </a:ext>
            </a:extLst>
          </p:cNvPr>
          <p:cNvSpPr txBox="1"/>
          <p:nvPr/>
        </p:nvSpPr>
        <p:spPr>
          <a:xfrm>
            <a:off x="8587409" y="954157"/>
            <a:ext cx="184731" cy="646331"/>
          </a:xfrm>
          <a:prstGeom prst="rect">
            <a:avLst/>
          </a:prstGeom>
          <a:noFill/>
        </p:spPr>
        <p:txBody>
          <a:bodyPr wrap="none" rtlCol="0">
            <a:spAutoFit/>
          </a:bodyPr>
          <a:lstStyle/>
          <a:p>
            <a:endParaRPr lang="en-US"/>
          </a:p>
          <a:p>
            <a:endParaRPr lang="en-US"/>
          </a:p>
        </p:txBody>
      </p:sp>
      <p:grpSp>
        <p:nvGrpSpPr>
          <p:cNvPr id="6" name="Group 5">
            <a:extLst>
              <a:ext uri="{FF2B5EF4-FFF2-40B4-BE49-F238E27FC236}">
                <a16:creationId xmlns:a16="http://schemas.microsoft.com/office/drawing/2014/main" id="{1F2C0E77-85FD-EC46-B56D-330E7831830F}"/>
              </a:ext>
            </a:extLst>
          </p:cNvPr>
          <p:cNvGrpSpPr/>
          <p:nvPr/>
        </p:nvGrpSpPr>
        <p:grpSpPr>
          <a:xfrm>
            <a:off x="609600" y="1878282"/>
            <a:ext cx="7924800" cy="2182411"/>
            <a:chOff x="538291" y="2081909"/>
            <a:chExt cx="7924800" cy="2182411"/>
          </a:xfrm>
        </p:grpSpPr>
        <p:pic>
          <p:nvPicPr>
            <p:cNvPr id="8" name="Picture 7">
              <a:extLst>
                <a:ext uri="{FF2B5EF4-FFF2-40B4-BE49-F238E27FC236}">
                  <a16:creationId xmlns:a16="http://schemas.microsoft.com/office/drawing/2014/main" id="{F19C3FB3-B6F3-6A40-9D6A-B6FB31F1F5F2}"/>
                </a:ext>
              </a:extLst>
            </p:cNvPr>
            <p:cNvPicPr>
              <a:picLocks noChangeAspect="1"/>
            </p:cNvPicPr>
            <p:nvPr/>
          </p:nvPicPr>
          <p:blipFill rotWithShape="1">
            <a:blip r:embed="rId2"/>
            <a:srcRect r="-2" b="26941"/>
            <a:stretch/>
          </p:blipFill>
          <p:spPr>
            <a:xfrm>
              <a:off x="538291" y="2081909"/>
              <a:ext cx="2137190" cy="2137190"/>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9" name="Picture 8">
              <a:extLst>
                <a:ext uri="{FF2B5EF4-FFF2-40B4-BE49-F238E27FC236}">
                  <a16:creationId xmlns:a16="http://schemas.microsoft.com/office/drawing/2014/main" id="{4AA7D395-5E4C-4047-8854-4FCA7A9531A1}"/>
                </a:ext>
              </a:extLst>
            </p:cNvPr>
            <p:cNvPicPr>
              <a:picLocks noChangeAspect="1"/>
            </p:cNvPicPr>
            <p:nvPr/>
          </p:nvPicPr>
          <p:blipFill rotWithShape="1">
            <a:blip r:embed="rId3"/>
            <a:srcRect t="20759" r="1" b="26563"/>
            <a:stretch/>
          </p:blipFill>
          <p:spPr>
            <a:xfrm>
              <a:off x="3505853" y="2081909"/>
              <a:ext cx="2137190" cy="2137190"/>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0" name="Picture 9">
              <a:extLst>
                <a:ext uri="{FF2B5EF4-FFF2-40B4-BE49-F238E27FC236}">
                  <a16:creationId xmlns:a16="http://schemas.microsoft.com/office/drawing/2014/main" id="{24635E3D-756F-764D-AAAA-DDECC1D9FC85}"/>
                </a:ext>
              </a:extLst>
            </p:cNvPr>
            <p:cNvPicPr>
              <a:picLocks noChangeAspect="1"/>
            </p:cNvPicPr>
            <p:nvPr/>
          </p:nvPicPr>
          <p:blipFill rotWithShape="1">
            <a:blip r:embed="rId4"/>
            <a:srcRect l="31500"/>
            <a:stretch/>
          </p:blipFill>
          <p:spPr>
            <a:xfrm>
              <a:off x="6325901" y="2127130"/>
              <a:ext cx="2137190" cy="2137190"/>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grpSp>
      <p:sp>
        <p:nvSpPr>
          <p:cNvPr id="2" name="Rectangle 1">
            <a:extLst>
              <a:ext uri="{FF2B5EF4-FFF2-40B4-BE49-F238E27FC236}">
                <a16:creationId xmlns:a16="http://schemas.microsoft.com/office/drawing/2014/main" id="{D47ADED1-1F61-1549-8BB3-13EFE5F7888B}"/>
              </a:ext>
            </a:extLst>
          </p:cNvPr>
          <p:cNvSpPr/>
          <p:nvPr/>
        </p:nvSpPr>
        <p:spPr>
          <a:xfrm>
            <a:off x="192295" y="4079036"/>
            <a:ext cx="2971800" cy="1323439"/>
          </a:xfrm>
          <a:prstGeom prst="rect">
            <a:avLst/>
          </a:prstGeom>
        </p:spPr>
        <p:txBody>
          <a:bodyPr wrap="square">
            <a:spAutoFit/>
          </a:bodyPr>
          <a:lstStyle/>
          <a:p>
            <a:pPr algn="ctr"/>
            <a:r>
              <a:rPr lang="en-US" sz="2400" dirty="0"/>
              <a:t>Shelby Tilford</a:t>
            </a:r>
          </a:p>
          <a:p>
            <a:pPr algn="ctr"/>
            <a:r>
              <a:rPr lang="en-US" sz="2000" dirty="0"/>
              <a:t>NASA</a:t>
            </a:r>
          </a:p>
          <a:p>
            <a:pPr algn="ctr"/>
            <a:r>
              <a:rPr lang="en-US" dirty="0"/>
              <a:t> Assistant Administrator for Mission to Planet Earth</a:t>
            </a:r>
          </a:p>
        </p:txBody>
      </p:sp>
      <p:sp>
        <p:nvSpPr>
          <p:cNvPr id="15" name="Rectangle 14">
            <a:extLst>
              <a:ext uri="{FF2B5EF4-FFF2-40B4-BE49-F238E27FC236}">
                <a16:creationId xmlns:a16="http://schemas.microsoft.com/office/drawing/2014/main" id="{531EEC44-401C-754C-9671-423335B56E0C}"/>
              </a:ext>
            </a:extLst>
          </p:cNvPr>
          <p:cNvSpPr/>
          <p:nvPr/>
        </p:nvSpPr>
        <p:spPr>
          <a:xfrm>
            <a:off x="2242515" y="4057371"/>
            <a:ext cx="4572000" cy="1323439"/>
          </a:xfrm>
          <a:prstGeom prst="rect">
            <a:avLst/>
          </a:prstGeom>
        </p:spPr>
        <p:txBody>
          <a:bodyPr>
            <a:spAutoFit/>
          </a:bodyPr>
          <a:lstStyle/>
          <a:p>
            <a:pPr algn="ctr"/>
            <a:r>
              <a:rPr lang="en-US" sz="2400" dirty="0"/>
              <a:t>Robert </a:t>
            </a:r>
            <a:r>
              <a:rPr lang="en-US" sz="2400" dirty="0" err="1"/>
              <a:t>Corell</a:t>
            </a:r>
            <a:endParaRPr lang="en-US" sz="2400" dirty="0"/>
          </a:p>
          <a:p>
            <a:pPr algn="ctr"/>
            <a:r>
              <a:rPr lang="en-US" sz="2000" dirty="0"/>
              <a:t>NSF</a:t>
            </a:r>
          </a:p>
          <a:p>
            <a:pPr algn="ctr"/>
            <a:r>
              <a:rPr lang="en-US" dirty="0"/>
              <a:t>Associate Director,</a:t>
            </a:r>
          </a:p>
          <a:p>
            <a:pPr algn="ctr"/>
            <a:r>
              <a:rPr lang="en-US" dirty="0"/>
              <a:t>Geosciences Program</a:t>
            </a:r>
          </a:p>
        </p:txBody>
      </p:sp>
      <p:sp>
        <p:nvSpPr>
          <p:cNvPr id="16" name="Rectangle 15">
            <a:extLst>
              <a:ext uri="{FF2B5EF4-FFF2-40B4-BE49-F238E27FC236}">
                <a16:creationId xmlns:a16="http://schemas.microsoft.com/office/drawing/2014/main" id="{04CA9BE3-B6D9-E341-873A-39794998ACE4}"/>
              </a:ext>
            </a:extLst>
          </p:cNvPr>
          <p:cNvSpPr/>
          <p:nvPr/>
        </p:nvSpPr>
        <p:spPr>
          <a:xfrm>
            <a:off x="5179805" y="4144923"/>
            <a:ext cx="4572000" cy="1323439"/>
          </a:xfrm>
          <a:prstGeom prst="rect">
            <a:avLst/>
          </a:prstGeom>
        </p:spPr>
        <p:txBody>
          <a:bodyPr>
            <a:spAutoFit/>
          </a:bodyPr>
          <a:lstStyle/>
          <a:p>
            <a:pPr algn="ctr"/>
            <a:r>
              <a:rPr lang="en-US" sz="2400" dirty="0"/>
              <a:t>Mike Hall</a:t>
            </a:r>
          </a:p>
          <a:p>
            <a:pPr algn="ctr"/>
            <a:r>
              <a:rPr lang="en-US" sz="2000" dirty="0"/>
              <a:t>NOAA</a:t>
            </a:r>
          </a:p>
          <a:p>
            <a:pPr algn="ctr"/>
            <a:r>
              <a:rPr lang="en-US" dirty="0"/>
              <a:t>Director</a:t>
            </a:r>
          </a:p>
          <a:p>
            <a:pPr algn="ctr"/>
            <a:r>
              <a:rPr lang="en-US" dirty="0"/>
              <a:t> Climate Program Office</a:t>
            </a:r>
          </a:p>
        </p:txBody>
      </p:sp>
      <p:sp>
        <p:nvSpPr>
          <p:cNvPr id="12" name="TextBox 11">
            <a:extLst>
              <a:ext uri="{FF2B5EF4-FFF2-40B4-BE49-F238E27FC236}">
                <a16:creationId xmlns:a16="http://schemas.microsoft.com/office/drawing/2014/main" id="{CC85D9DB-E10F-A940-9F43-8E5DCAF55266}"/>
              </a:ext>
            </a:extLst>
          </p:cNvPr>
          <p:cNvSpPr txBox="1"/>
          <p:nvPr/>
        </p:nvSpPr>
        <p:spPr>
          <a:xfrm>
            <a:off x="1066800" y="5685256"/>
            <a:ext cx="7332457" cy="830997"/>
          </a:xfrm>
          <a:prstGeom prst="rect">
            <a:avLst/>
          </a:prstGeom>
          <a:noFill/>
        </p:spPr>
        <p:txBody>
          <a:bodyPr wrap="none" rtlCol="0">
            <a:spAutoFit/>
          </a:bodyPr>
          <a:lstStyle/>
          <a:p>
            <a:r>
              <a:rPr lang="en-US" sz="2400" dirty="0"/>
              <a:t>Budgets in support of global change science grow rapidly </a:t>
            </a:r>
          </a:p>
          <a:p>
            <a:r>
              <a:rPr lang="en-US" sz="2400" dirty="0"/>
              <a:t>once the Global Change Research Act becomes law</a:t>
            </a:r>
          </a:p>
        </p:txBody>
      </p:sp>
    </p:spTree>
    <p:extLst>
      <p:ext uri="{BB962C8B-B14F-4D97-AF65-F5344CB8AC3E}">
        <p14:creationId xmlns:p14="http://schemas.microsoft.com/office/powerpoint/2010/main" val="4085394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059E2F-F3B4-024E-9A72-E33001CC0F1D}"/>
              </a:ext>
            </a:extLst>
          </p:cNvPr>
          <p:cNvSpPr/>
          <p:nvPr/>
        </p:nvSpPr>
        <p:spPr>
          <a:xfrm>
            <a:off x="762000" y="22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0ADF20-2E0C-5545-A83E-29E248EE1F0D}"/>
              </a:ext>
            </a:extLst>
          </p:cNvPr>
          <p:cNvSpPr txBox="1"/>
          <p:nvPr/>
        </p:nvSpPr>
        <p:spPr>
          <a:xfrm>
            <a:off x="24063" y="348734"/>
            <a:ext cx="742511" cy="369332"/>
          </a:xfrm>
          <a:prstGeom prst="rect">
            <a:avLst/>
          </a:prstGeom>
          <a:noFill/>
        </p:spPr>
        <p:txBody>
          <a:bodyPr wrap="none" rtlCol="0">
            <a:spAutoFit/>
          </a:bodyPr>
          <a:lstStyle/>
          <a:p>
            <a:r>
              <a:rPr lang="en-US"/>
              <a:t>1990s</a:t>
            </a:r>
          </a:p>
        </p:txBody>
      </p:sp>
      <p:sp>
        <p:nvSpPr>
          <p:cNvPr id="5" name="Rectangle 4">
            <a:extLst>
              <a:ext uri="{FF2B5EF4-FFF2-40B4-BE49-F238E27FC236}">
                <a16:creationId xmlns:a16="http://schemas.microsoft.com/office/drawing/2014/main" id="{FDE3FCF2-D4F1-554E-ADBC-23B935F75924}"/>
              </a:ext>
            </a:extLst>
          </p:cNvPr>
          <p:cNvSpPr/>
          <p:nvPr/>
        </p:nvSpPr>
        <p:spPr>
          <a:xfrm>
            <a:off x="1504511" y="212035"/>
            <a:ext cx="7639489" cy="1477328"/>
          </a:xfrm>
          <a:prstGeom prst="rect">
            <a:avLst/>
          </a:prstGeom>
        </p:spPr>
        <p:txBody>
          <a:bodyPr wrap="square">
            <a:spAutoFit/>
          </a:bodyPr>
          <a:lstStyle/>
          <a:p>
            <a:r>
              <a:rPr lang="en-US" dirty="0">
                <a:solidFill>
                  <a:srgbClr val="FF0000"/>
                </a:solidFill>
              </a:rPr>
              <a:t>- </a:t>
            </a:r>
            <a:r>
              <a:rPr lang="en-US" dirty="0"/>
              <a:t>USGCRP established by an act of Congress coordinate global change research </a:t>
            </a:r>
            <a:r>
              <a:rPr lang="en-US" i="1" dirty="0"/>
              <a:t># - </a:t>
            </a:r>
            <a:r>
              <a:rPr lang="en-US" dirty="0">
                <a:solidFill>
                  <a:srgbClr val="FF0000"/>
                </a:solidFill>
              </a:rPr>
              <a:t>First global biogeochemistry models – diagnostic and prognostic #</a:t>
            </a:r>
          </a:p>
          <a:p>
            <a:r>
              <a:rPr lang="en-US" dirty="0"/>
              <a:t>- Prototype Free Air Circulation Experiment established at Duke Forest</a:t>
            </a:r>
          </a:p>
          <a:p>
            <a:r>
              <a:rPr lang="en-US" dirty="0"/>
              <a:t>- Long-term soil warming studies established in montane, grassland</a:t>
            </a:r>
          </a:p>
          <a:p>
            <a:r>
              <a:rPr lang="en-US" dirty="0"/>
              <a:t>      and forest ecosystems</a:t>
            </a:r>
          </a:p>
        </p:txBody>
      </p:sp>
      <p:sp>
        <p:nvSpPr>
          <p:cNvPr id="7" name="TextBox 6">
            <a:extLst>
              <a:ext uri="{FF2B5EF4-FFF2-40B4-BE49-F238E27FC236}">
                <a16:creationId xmlns:a16="http://schemas.microsoft.com/office/drawing/2014/main" id="{EB3B36F5-3FE7-2E43-A978-3E555FBB8424}"/>
              </a:ext>
            </a:extLst>
          </p:cNvPr>
          <p:cNvSpPr txBox="1"/>
          <p:nvPr/>
        </p:nvSpPr>
        <p:spPr>
          <a:xfrm>
            <a:off x="8587409" y="954157"/>
            <a:ext cx="184731" cy="646331"/>
          </a:xfrm>
          <a:prstGeom prst="rect">
            <a:avLst/>
          </a:prstGeom>
          <a:noFill/>
        </p:spPr>
        <p:txBody>
          <a:bodyPr wrap="none" rtlCol="0">
            <a:spAutoFit/>
          </a:bodyPr>
          <a:lstStyle/>
          <a:p>
            <a:endParaRPr lang="en-US"/>
          </a:p>
          <a:p>
            <a:endParaRPr lang="en-US"/>
          </a:p>
        </p:txBody>
      </p:sp>
      <p:sp>
        <p:nvSpPr>
          <p:cNvPr id="2" name="Rectangle 1">
            <a:extLst>
              <a:ext uri="{FF2B5EF4-FFF2-40B4-BE49-F238E27FC236}">
                <a16:creationId xmlns:a16="http://schemas.microsoft.com/office/drawing/2014/main" id="{35D13E3D-B688-EB46-8DA9-7DF9CE76DF91}"/>
              </a:ext>
            </a:extLst>
          </p:cNvPr>
          <p:cNvSpPr/>
          <p:nvPr/>
        </p:nvSpPr>
        <p:spPr>
          <a:xfrm>
            <a:off x="584563" y="3598978"/>
            <a:ext cx="4114800" cy="2585323"/>
          </a:xfrm>
          <a:prstGeom prst="rect">
            <a:avLst/>
          </a:prstGeom>
        </p:spPr>
        <p:txBody>
          <a:bodyPr wrap="square">
            <a:spAutoFit/>
          </a:bodyPr>
          <a:lstStyle/>
          <a:p>
            <a:r>
              <a:rPr lang="en-US" dirty="0">
                <a:latin typeface="Helvetica" pitchFamily="2" charset="0"/>
              </a:rPr>
              <a:t>- 3 biogeochemistry models</a:t>
            </a:r>
          </a:p>
          <a:p>
            <a:r>
              <a:rPr lang="en-US" dirty="0">
                <a:effectLst/>
                <a:latin typeface="Helvetica" pitchFamily="2" charset="0"/>
              </a:rPr>
              <a:t>- 3 biogeogra</a:t>
            </a:r>
            <a:r>
              <a:rPr lang="en-US" dirty="0">
                <a:latin typeface="Helvetica" pitchFamily="2" charset="0"/>
              </a:rPr>
              <a:t>phy models</a:t>
            </a:r>
          </a:p>
          <a:p>
            <a:r>
              <a:rPr lang="en-US" dirty="0">
                <a:latin typeface="Helvetica" pitchFamily="2" charset="0"/>
              </a:rPr>
              <a:t>- 26 participants from US and</a:t>
            </a:r>
          </a:p>
          <a:p>
            <a:r>
              <a:rPr lang="en-US" dirty="0">
                <a:latin typeface="Helvetica" pitchFamily="2" charset="0"/>
              </a:rPr>
              <a:t>   European institutions</a:t>
            </a:r>
          </a:p>
          <a:p>
            <a:endParaRPr lang="en-US" dirty="0">
              <a:latin typeface="Helvetica" pitchFamily="2" charset="0"/>
            </a:endParaRPr>
          </a:p>
          <a:p>
            <a:r>
              <a:rPr lang="en-US" dirty="0">
                <a:latin typeface="Helvetica" pitchFamily="2" charset="0"/>
              </a:rPr>
              <a:t>NASA and EPRI funding</a:t>
            </a:r>
          </a:p>
          <a:p>
            <a:endParaRPr lang="en-US" dirty="0">
              <a:latin typeface="Helvetica" pitchFamily="2" charset="0"/>
            </a:endParaRPr>
          </a:p>
          <a:p>
            <a:endParaRPr lang="en-US" dirty="0">
              <a:latin typeface="Helvetica" pitchFamily="2" charset="0"/>
            </a:endParaRPr>
          </a:p>
          <a:p>
            <a:endParaRPr lang="en-US" dirty="0">
              <a:effectLst/>
              <a:latin typeface="Helvetica" pitchFamily="2" charset="0"/>
            </a:endParaRPr>
          </a:p>
        </p:txBody>
      </p:sp>
      <p:pic>
        <p:nvPicPr>
          <p:cNvPr id="9" name="Picture 8">
            <a:extLst>
              <a:ext uri="{FF2B5EF4-FFF2-40B4-BE49-F238E27FC236}">
                <a16:creationId xmlns:a16="http://schemas.microsoft.com/office/drawing/2014/main" id="{C34494F5-1E13-454F-8B0D-0DF6A2EC28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3889" y="3760909"/>
            <a:ext cx="1098251" cy="1162050"/>
          </a:xfrm>
          <a:prstGeom prst="ellipse">
            <a:avLst/>
          </a:prstGeom>
        </p:spPr>
      </p:pic>
      <p:pic>
        <p:nvPicPr>
          <p:cNvPr id="11" name="Picture 10">
            <a:extLst>
              <a:ext uri="{FF2B5EF4-FFF2-40B4-BE49-F238E27FC236}">
                <a16:creationId xmlns:a16="http://schemas.microsoft.com/office/drawing/2014/main" id="{12E75C66-78D8-6841-8E37-18E9298779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679" y="3887909"/>
            <a:ext cx="1098550" cy="908050"/>
          </a:xfrm>
          <a:prstGeom prst="ellipse">
            <a:avLst/>
          </a:prstGeom>
        </p:spPr>
      </p:pic>
      <p:pic>
        <p:nvPicPr>
          <p:cNvPr id="13" name="Picture 12">
            <a:extLst>
              <a:ext uri="{FF2B5EF4-FFF2-40B4-BE49-F238E27FC236}">
                <a16:creationId xmlns:a16="http://schemas.microsoft.com/office/drawing/2014/main" id="{0B156819-EBC0-2A41-91C7-5388DA1702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7354" y="3846146"/>
            <a:ext cx="711200" cy="991577"/>
          </a:xfrm>
          <a:prstGeom prst="ellipse">
            <a:avLst/>
          </a:prstGeom>
        </p:spPr>
      </p:pic>
      <p:pic>
        <p:nvPicPr>
          <p:cNvPr id="16" name="Picture 15">
            <a:extLst>
              <a:ext uri="{FF2B5EF4-FFF2-40B4-BE49-F238E27FC236}">
                <a16:creationId xmlns:a16="http://schemas.microsoft.com/office/drawing/2014/main" id="{D5B9CA3C-4DE7-4347-AC1B-3656014197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6700" y="5417697"/>
            <a:ext cx="990600" cy="1019313"/>
          </a:xfrm>
          <a:prstGeom prst="ellipse">
            <a:avLst/>
          </a:prstGeom>
        </p:spPr>
      </p:pic>
      <p:pic>
        <p:nvPicPr>
          <p:cNvPr id="18" name="Picture 17">
            <a:extLst>
              <a:ext uri="{FF2B5EF4-FFF2-40B4-BE49-F238E27FC236}">
                <a16:creationId xmlns:a16="http://schemas.microsoft.com/office/drawing/2014/main" id="{6D2F63A6-0986-4547-B8E0-10C1844660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8051" y="5469382"/>
            <a:ext cx="1127824" cy="991577"/>
          </a:xfrm>
          <a:prstGeom prst="ellipse">
            <a:avLst/>
          </a:prstGeom>
        </p:spPr>
      </p:pic>
      <p:sp>
        <p:nvSpPr>
          <p:cNvPr id="19" name="TextBox 18">
            <a:extLst>
              <a:ext uri="{FF2B5EF4-FFF2-40B4-BE49-F238E27FC236}">
                <a16:creationId xmlns:a16="http://schemas.microsoft.com/office/drawing/2014/main" id="{9F7CDB62-77BB-EF4A-9864-2E2BF430CF21}"/>
              </a:ext>
            </a:extLst>
          </p:cNvPr>
          <p:cNvSpPr txBox="1"/>
          <p:nvPr/>
        </p:nvSpPr>
        <p:spPr>
          <a:xfrm>
            <a:off x="166018" y="2436574"/>
            <a:ext cx="8811964" cy="1231106"/>
          </a:xfrm>
          <a:prstGeom prst="rect">
            <a:avLst/>
          </a:prstGeom>
          <a:noFill/>
        </p:spPr>
        <p:txBody>
          <a:bodyPr wrap="none" rtlCol="0">
            <a:spAutoFit/>
          </a:bodyPr>
          <a:lstStyle/>
          <a:p>
            <a:r>
              <a:rPr lang="en-US" sz="2400" dirty="0">
                <a:latin typeface="Helvetica" pitchFamily="2" charset="0"/>
              </a:rPr>
              <a:t>Vegetation/Ecosystem Modeling and Analysis Project (VEMAP</a:t>
            </a:r>
            <a:r>
              <a:rPr lang="en-US" sz="2800" dirty="0">
                <a:latin typeface="Helvetica" pitchFamily="2" charset="0"/>
              </a:rPr>
              <a:t>)</a:t>
            </a:r>
          </a:p>
          <a:p>
            <a:endParaRPr lang="en-US" sz="2800" dirty="0">
              <a:latin typeface="Helvetica" pitchFamily="2" charset="0"/>
            </a:endParaRPr>
          </a:p>
          <a:p>
            <a:endParaRPr lang="en-US" dirty="0"/>
          </a:p>
        </p:txBody>
      </p:sp>
      <p:sp>
        <p:nvSpPr>
          <p:cNvPr id="20" name="TextBox 19">
            <a:extLst>
              <a:ext uri="{FF2B5EF4-FFF2-40B4-BE49-F238E27FC236}">
                <a16:creationId xmlns:a16="http://schemas.microsoft.com/office/drawing/2014/main" id="{DBA84669-879F-0148-9E4F-D814B063C5A7}"/>
              </a:ext>
            </a:extLst>
          </p:cNvPr>
          <p:cNvSpPr txBox="1"/>
          <p:nvPr/>
        </p:nvSpPr>
        <p:spPr>
          <a:xfrm>
            <a:off x="4434517" y="4891639"/>
            <a:ext cx="1144096" cy="369332"/>
          </a:xfrm>
          <a:prstGeom prst="rect">
            <a:avLst/>
          </a:prstGeom>
          <a:noFill/>
        </p:spPr>
        <p:txBody>
          <a:bodyPr wrap="none" rtlCol="0">
            <a:spAutoFit/>
          </a:bodyPr>
          <a:lstStyle/>
          <a:p>
            <a:r>
              <a:rPr lang="en-US"/>
              <a:t>Bill Parton</a:t>
            </a:r>
          </a:p>
        </p:txBody>
      </p:sp>
      <p:sp>
        <p:nvSpPr>
          <p:cNvPr id="21" name="TextBox 20">
            <a:extLst>
              <a:ext uri="{FF2B5EF4-FFF2-40B4-BE49-F238E27FC236}">
                <a16:creationId xmlns:a16="http://schemas.microsoft.com/office/drawing/2014/main" id="{D9CAAA7D-DED0-B24E-B4C0-C11D56027A44}"/>
              </a:ext>
            </a:extLst>
          </p:cNvPr>
          <p:cNvSpPr txBox="1"/>
          <p:nvPr/>
        </p:nvSpPr>
        <p:spPr>
          <a:xfrm>
            <a:off x="5927964" y="4897787"/>
            <a:ext cx="1435329" cy="369332"/>
          </a:xfrm>
          <a:prstGeom prst="rect">
            <a:avLst/>
          </a:prstGeom>
          <a:noFill/>
        </p:spPr>
        <p:txBody>
          <a:bodyPr wrap="none" rtlCol="0">
            <a:spAutoFit/>
          </a:bodyPr>
          <a:lstStyle/>
          <a:p>
            <a:r>
              <a:rPr lang="en-US"/>
              <a:t>Dave Schimel</a:t>
            </a:r>
          </a:p>
        </p:txBody>
      </p:sp>
      <p:sp>
        <p:nvSpPr>
          <p:cNvPr id="22" name="TextBox 21">
            <a:extLst>
              <a:ext uri="{FF2B5EF4-FFF2-40B4-BE49-F238E27FC236}">
                <a16:creationId xmlns:a16="http://schemas.microsoft.com/office/drawing/2014/main" id="{121BE731-4133-384B-AD04-85F44ECFB70D}"/>
              </a:ext>
            </a:extLst>
          </p:cNvPr>
          <p:cNvSpPr txBox="1"/>
          <p:nvPr/>
        </p:nvSpPr>
        <p:spPr>
          <a:xfrm>
            <a:off x="7543800" y="4891639"/>
            <a:ext cx="1436612" cy="369332"/>
          </a:xfrm>
          <a:prstGeom prst="rect">
            <a:avLst/>
          </a:prstGeom>
          <a:noFill/>
        </p:spPr>
        <p:txBody>
          <a:bodyPr wrap="none" rtlCol="0">
            <a:spAutoFit/>
          </a:bodyPr>
          <a:lstStyle/>
          <a:p>
            <a:r>
              <a:rPr lang="en-US"/>
              <a:t>Dennis </a:t>
            </a:r>
            <a:r>
              <a:rPr lang="en-US" err="1"/>
              <a:t>Ojima</a:t>
            </a:r>
            <a:endParaRPr lang="en-US"/>
          </a:p>
        </p:txBody>
      </p:sp>
      <p:sp>
        <p:nvSpPr>
          <p:cNvPr id="23" name="TextBox 22">
            <a:extLst>
              <a:ext uri="{FF2B5EF4-FFF2-40B4-BE49-F238E27FC236}">
                <a16:creationId xmlns:a16="http://schemas.microsoft.com/office/drawing/2014/main" id="{BE5BBAC4-E5F8-EE4E-B8C0-3523052AC50D}"/>
              </a:ext>
            </a:extLst>
          </p:cNvPr>
          <p:cNvSpPr txBox="1"/>
          <p:nvPr/>
        </p:nvSpPr>
        <p:spPr>
          <a:xfrm>
            <a:off x="24063" y="6437010"/>
            <a:ext cx="1379480" cy="369332"/>
          </a:xfrm>
          <a:prstGeom prst="rect">
            <a:avLst/>
          </a:prstGeom>
          <a:noFill/>
        </p:spPr>
        <p:txBody>
          <a:bodyPr wrap="none" rtlCol="0">
            <a:spAutoFit/>
          </a:bodyPr>
          <a:lstStyle/>
          <a:p>
            <a:r>
              <a:rPr lang="en-US"/>
              <a:t>Tony </a:t>
            </a:r>
            <a:r>
              <a:rPr lang="en-US" err="1"/>
              <a:t>Janetos</a:t>
            </a:r>
            <a:endParaRPr lang="en-US"/>
          </a:p>
        </p:txBody>
      </p:sp>
      <p:sp>
        <p:nvSpPr>
          <p:cNvPr id="24" name="TextBox 23">
            <a:extLst>
              <a:ext uri="{FF2B5EF4-FFF2-40B4-BE49-F238E27FC236}">
                <a16:creationId xmlns:a16="http://schemas.microsoft.com/office/drawing/2014/main" id="{109DD67D-AD78-7A47-9C0A-231BFCA2C80E}"/>
              </a:ext>
            </a:extLst>
          </p:cNvPr>
          <p:cNvSpPr txBox="1"/>
          <p:nvPr/>
        </p:nvSpPr>
        <p:spPr>
          <a:xfrm>
            <a:off x="2001763" y="6437010"/>
            <a:ext cx="1204112" cy="369332"/>
          </a:xfrm>
          <a:prstGeom prst="rect">
            <a:avLst/>
          </a:prstGeom>
          <a:noFill/>
        </p:spPr>
        <p:txBody>
          <a:bodyPr wrap="none" rtlCol="0">
            <a:spAutoFit/>
          </a:bodyPr>
          <a:lstStyle/>
          <a:p>
            <a:r>
              <a:rPr lang="en-US"/>
              <a:t>Lou </a:t>
            </a:r>
            <a:r>
              <a:rPr lang="en-US" err="1"/>
              <a:t>Pitelka</a:t>
            </a:r>
            <a:endParaRPr lang="en-US"/>
          </a:p>
        </p:txBody>
      </p:sp>
      <p:sp>
        <p:nvSpPr>
          <p:cNvPr id="6" name="TextBox 5">
            <a:extLst>
              <a:ext uri="{FF2B5EF4-FFF2-40B4-BE49-F238E27FC236}">
                <a16:creationId xmlns:a16="http://schemas.microsoft.com/office/drawing/2014/main" id="{BD634895-E2FD-FF4C-96D1-0CB362BAFD9B}"/>
              </a:ext>
            </a:extLst>
          </p:cNvPr>
          <p:cNvSpPr txBox="1"/>
          <p:nvPr/>
        </p:nvSpPr>
        <p:spPr>
          <a:xfrm>
            <a:off x="5347446" y="3238231"/>
            <a:ext cx="2563651" cy="369332"/>
          </a:xfrm>
          <a:prstGeom prst="rect">
            <a:avLst/>
          </a:prstGeom>
          <a:noFill/>
        </p:spPr>
        <p:txBody>
          <a:bodyPr wrap="none" rtlCol="0">
            <a:spAutoFit/>
          </a:bodyPr>
          <a:lstStyle/>
          <a:p>
            <a:r>
              <a:rPr lang="en-US" dirty="0"/>
              <a:t>CENTURY Modeling Team</a:t>
            </a:r>
          </a:p>
        </p:txBody>
      </p:sp>
    </p:spTree>
    <p:extLst>
      <p:ext uri="{BB962C8B-B14F-4D97-AF65-F5344CB8AC3E}">
        <p14:creationId xmlns:p14="http://schemas.microsoft.com/office/powerpoint/2010/main" val="1069464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059E2F-F3B4-024E-9A72-E33001CC0F1D}"/>
              </a:ext>
            </a:extLst>
          </p:cNvPr>
          <p:cNvSpPr/>
          <p:nvPr/>
        </p:nvSpPr>
        <p:spPr>
          <a:xfrm>
            <a:off x="762000" y="22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0ADF20-2E0C-5545-A83E-29E248EE1F0D}"/>
              </a:ext>
            </a:extLst>
          </p:cNvPr>
          <p:cNvSpPr txBox="1"/>
          <p:nvPr/>
        </p:nvSpPr>
        <p:spPr>
          <a:xfrm>
            <a:off x="24063" y="348734"/>
            <a:ext cx="742511" cy="369332"/>
          </a:xfrm>
          <a:prstGeom prst="rect">
            <a:avLst/>
          </a:prstGeom>
          <a:noFill/>
        </p:spPr>
        <p:txBody>
          <a:bodyPr wrap="none" rtlCol="0">
            <a:spAutoFit/>
          </a:bodyPr>
          <a:lstStyle/>
          <a:p>
            <a:r>
              <a:rPr lang="en-US"/>
              <a:t>2000s</a:t>
            </a:r>
          </a:p>
        </p:txBody>
      </p:sp>
      <p:sp>
        <p:nvSpPr>
          <p:cNvPr id="7" name="Rectangle 6">
            <a:extLst>
              <a:ext uri="{FF2B5EF4-FFF2-40B4-BE49-F238E27FC236}">
                <a16:creationId xmlns:a16="http://schemas.microsoft.com/office/drawing/2014/main" id="{15D10E76-F3E2-594E-B602-86F0DBCA4B75}"/>
              </a:ext>
            </a:extLst>
          </p:cNvPr>
          <p:cNvSpPr/>
          <p:nvPr/>
        </p:nvSpPr>
        <p:spPr>
          <a:xfrm>
            <a:off x="1504510" y="368328"/>
            <a:ext cx="6877489" cy="646331"/>
          </a:xfrm>
          <a:prstGeom prst="rect">
            <a:avLst/>
          </a:prstGeom>
        </p:spPr>
        <p:txBody>
          <a:bodyPr wrap="square">
            <a:spAutoFit/>
          </a:bodyPr>
          <a:lstStyle/>
          <a:p>
            <a:r>
              <a:rPr lang="en-US" dirty="0">
                <a:solidFill>
                  <a:srgbClr val="FF0000"/>
                </a:solidFill>
              </a:rPr>
              <a:t>- Millennium Ecosystems Assessment (</a:t>
            </a:r>
            <a:r>
              <a:rPr lang="en-US" b="1" dirty="0">
                <a:solidFill>
                  <a:srgbClr val="FF0000"/>
                </a:solidFill>
              </a:rPr>
              <a:t>MA</a:t>
            </a:r>
            <a:r>
              <a:rPr lang="en-US" dirty="0">
                <a:solidFill>
                  <a:srgbClr val="FF0000"/>
                </a:solidFill>
              </a:rPr>
              <a:t>) launched – 2001 #</a:t>
            </a:r>
          </a:p>
          <a:p>
            <a:r>
              <a:rPr lang="en-US" dirty="0"/>
              <a:t>- Earth System Models that include economic drivers developed #</a:t>
            </a:r>
          </a:p>
        </p:txBody>
      </p:sp>
      <p:pic>
        <p:nvPicPr>
          <p:cNvPr id="8" name="Picture 7">
            <a:extLst>
              <a:ext uri="{FF2B5EF4-FFF2-40B4-BE49-F238E27FC236}">
                <a16:creationId xmlns:a16="http://schemas.microsoft.com/office/drawing/2014/main" id="{8F3E03C8-9540-F04E-BD58-F2E7706B0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594121"/>
            <a:ext cx="4050354" cy="3865312"/>
          </a:xfrm>
          <a:prstGeom prst="rect">
            <a:avLst/>
          </a:prstGeom>
        </p:spPr>
      </p:pic>
      <p:pic>
        <p:nvPicPr>
          <p:cNvPr id="11" name="Picture 10">
            <a:extLst>
              <a:ext uri="{FF2B5EF4-FFF2-40B4-BE49-F238E27FC236}">
                <a16:creationId xmlns:a16="http://schemas.microsoft.com/office/drawing/2014/main" id="{712FCAAA-D249-C540-8881-E818E9839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549641" y="1218065"/>
            <a:ext cx="1300564" cy="1099764"/>
          </a:xfrm>
          <a:prstGeom prst="ellipse">
            <a:avLst/>
          </a:prstGeom>
        </p:spPr>
      </p:pic>
      <p:sp>
        <p:nvSpPr>
          <p:cNvPr id="2" name="TextBox 1">
            <a:extLst>
              <a:ext uri="{FF2B5EF4-FFF2-40B4-BE49-F238E27FC236}">
                <a16:creationId xmlns:a16="http://schemas.microsoft.com/office/drawing/2014/main" id="{57E2963A-741E-CC49-8C3C-7D36ED8B357F}"/>
              </a:ext>
            </a:extLst>
          </p:cNvPr>
          <p:cNvSpPr txBox="1"/>
          <p:nvPr/>
        </p:nvSpPr>
        <p:spPr>
          <a:xfrm>
            <a:off x="745997" y="1581924"/>
            <a:ext cx="3048000" cy="4247317"/>
          </a:xfrm>
          <a:prstGeom prst="rect">
            <a:avLst/>
          </a:prstGeom>
          <a:noFill/>
        </p:spPr>
        <p:txBody>
          <a:bodyPr wrap="square" rtlCol="0">
            <a:spAutoFit/>
          </a:bodyPr>
          <a:lstStyle/>
          <a:p>
            <a:r>
              <a:rPr lang="en-US" dirty="0"/>
              <a:t>The Millennium Ecosystem Assessment (MA) assessed the consequences of ecosystem change for human well-being. From 2001 to 2005, the MA involved the work of more than 1,360 experts worldwide. Their findings provide a state-of-the-art scientific appraisal of the condition and trends in the world’s ecosystems and the services they provide, as well as the scientific basis for action to conserve and use them sustainably.</a:t>
            </a:r>
          </a:p>
        </p:txBody>
      </p:sp>
      <p:sp>
        <p:nvSpPr>
          <p:cNvPr id="5" name="TextBox 4">
            <a:extLst>
              <a:ext uri="{FF2B5EF4-FFF2-40B4-BE49-F238E27FC236}">
                <a16:creationId xmlns:a16="http://schemas.microsoft.com/office/drawing/2014/main" id="{E7F6191A-3F58-9646-A105-F1E29B6193AD}"/>
              </a:ext>
            </a:extLst>
          </p:cNvPr>
          <p:cNvSpPr txBox="1"/>
          <p:nvPr/>
        </p:nvSpPr>
        <p:spPr>
          <a:xfrm>
            <a:off x="7549641" y="2488105"/>
            <a:ext cx="1148841" cy="369332"/>
          </a:xfrm>
          <a:prstGeom prst="rect">
            <a:avLst/>
          </a:prstGeom>
          <a:noFill/>
        </p:spPr>
        <p:txBody>
          <a:bodyPr wrap="none" rtlCol="0">
            <a:spAutoFit/>
          </a:bodyPr>
          <a:lstStyle/>
          <a:p>
            <a:r>
              <a:rPr lang="en-US" dirty="0"/>
              <a:t>Walt Reed</a:t>
            </a:r>
          </a:p>
        </p:txBody>
      </p:sp>
      <p:pic>
        <p:nvPicPr>
          <p:cNvPr id="9" name="Picture 8">
            <a:extLst>
              <a:ext uri="{FF2B5EF4-FFF2-40B4-BE49-F238E27FC236}">
                <a16:creationId xmlns:a16="http://schemas.microsoft.com/office/drawing/2014/main" id="{5B10ADF3-8AD9-1349-A083-DFE89E0B90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046" y="6160789"/>
            <a:ext cx="549126" cy="581025"/>
          </a:xfrm>
          <a:prstGeom prst="ellipse">
            <a:avLst/>
          </a:prstGeom>
        </p:spPr>
      </p:pic>
    </p:spTree>
    <p:extLst>
      <p:ext uri="{BB962C8B-B14F-4D97-AF65-F5344CB8AC3E}">
        <p14:creationId xmlns:p14="http://schemas.microsoft.com/office/powerpoint/2010/main" val="41670230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059E2F-F3B4-024E-9A72-E33001CC0F1D}"/>
              </a:ext>
            </a:extLst>
          </p:cNvPr>
          <p:cNvSpPr/>
          <p:nvPr/>
        </p:nvSpPr>
        <p:spPr>
          <a:xfrm>
            <a:off x="762000" y="2286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60ADF20-2E0C-5545-A83E-29E248EE1F0D}"/>
              </a:ext>
            </a:extLst>
          </p:cNvPr>
          <p:cNvSpPr txBox="1"/>
          <p:nvPr/>
        </p:nvSpPr>
        <p:spPr>
          <a:xfrm>
            <a:off x="24063" y="348734"/>
            <a:ext cx="742511" cy="369332"/>
          </a:xfrm>
          <a:prstGeom prst="rect">
            <a:avLst/>
          </a:prstGeom>
          <a:noFill/>
        </p:spPr>
        <p:txBody>
          <a:bodyPr wrap="none" rtlCol="0">
            <a:spAutoFit/>
          </a:bodyPr>
          <a:lstStyle/>
          <a:p>
            <a:r>
              <a:rPr lang="en-US"/>
              <a:t>2000s</a:t>
            </a:r>
          </a:p>
        </p:txBody>
      </p:sp>
      <p:sp>
        <p:nvSpPr>
          <p:cNvPr id="7" name="Rectangle 6">
            <a:extLst>
              <a:ext uri="{FF2B5EF4-FFF2-40B4-BE49-F238E27FC236}">
                <a16:creationId xmlns:a16="http://schemas.microsoft.com/office/drawing/2014/main" id="{15D10E76-F3E2-594E-B602-86F0DBCA4B75}"/>
              </a:ext>
            </a:extLst>
          </p:cNvPr>
          <p:cNvSpPr/>
          <p:nvPr/>
        </p:nvSpPr>
        <p:spPr>
          <a:xfrm>
            <a:off x="1504510" y="368328"/>
            <a:ext cx="6801289" cy="646331"/>
          </a:xfrm>
          <a:prstGeom prst="rect">
            <a:avLst/>
          </a:prstGeom>
        </p:spPr>
        <p:txBody>
          <a:bodyPr wrap="square">
            <a:spAutoFit/>
          </a:bodyPr>
          <a:lstStyle/>
          <a:p>
            <a:pPr marL="285750" indent="-285750">
              <a:buFontTx/>
              <a:buChar char="-"/>
            </a:pPr>
            <a:r>
              <a:rPr lang="en-US" dirty="0"/>
              <a:t>Millennium Ecosystems Assessment (</a:t>
            </a:r>
            <a:r>
              <a:rPr lang="en-US" b="1" dirty="0"/>
              <a:t>MA</a:t>
            </a:r>
            <a:r>
              <a:rPr lang="en-US" dirty="0"/>
              <a:t>) launched – 2001 #</a:t>
            </a:r>
          </a:p>
          <a:p>
            <a:pPr marL="285750" indent="-285750">
              <a:buFontTx/>
              <a:buChar char="-"/>
            </a:pPr>
            <a:r>
              <a:rPr lang="en-US" dirty="0">
                <a:solidFill>
                  <a:srgbClr val="FF0000"/>
                </a:solidFill>
              </a:rPr>
              <a:t>Earth System Models that include economic drivers developed #</a:t>
            </a:r>
          </a:p>
        </p:txBody>
      </p:sp>
      <p:pic>
        <p:nvPicPr>
          <p:cNvPr id="10" name="Picture 9">
            <a:extLst>
              <a:ext uri="{FF2B5EF4-FFF2-40B4-BE49-F238E27FC236}">
                <a16:creationId xmlns:a16="http://schemas.microsoft.com/office/drawing/2014/main" id="{F3EB7FB0-5F50-BE4A-93E9-04DCE06B5926}"/>
              </a:ext>
            </a:extLst>
          </p:cNvPr>
          <p:cNvPicPr>
            <a:picLocks noChangeAspect="1"/>
          </p:cNvPicPr>
          <p:nvPr/>
        </p:nvPicPr>
        <p:blipFill rotWithShape="1">
          <a:blip r:embed="rId2">
            <a:extLst>
              <a:ext uri="{28A0092B-C50C-407E-A947-70E740481C1C}">
                <a14:useLocalDpi xmlns:a14="http://schemas.microsoft.com/office/drawing/2010/main" val="0"/>
              </a:ext>
            </a:extLst>
          </a:blip>
          <a:srcRect t="6711" b="3783"/>
          <a:stretch/>
        </p:blipFill>
        <p:spPr>
          <a:xfrm>
            <a:off x="1335157" y="1154668"/>
            <a:ext cx="7089084" cy="5410200"/>
          </a:xfrm>
          <a:prstGeom prst="rect">
            <a:avLst/>
          </a:prstGeom>
        </p:spPr>
      </p:pic>
      <p:sp>
        <p:nvSpPr>
          <p:cNvPr id="12" name="TextBox 11">
            <a:extLst>
              <a:ext uri="{FF2B5EF4-FFF2-40B4-BE49-F238E27FC236}">
                <a16:creationId xmlns:a16="http://schemas.microsoft.com/office/drawing/2014/main" id="{F7A16039-C5CA-F449-83AC-DA1359BA702F}"/>
              </a:ext>
            </a:extLst>
          </p:cNvPr>
          <p:cNvSpPr txBox="1"/>
          <p:nvPr/>
        </p:nvSpPr>
        <p:spPr>
          <a:xfrm>
            <a:off x="24063" y="6444734"/>
            <a:ext cx="3827010" cy="369332"/>
          </a:xfrm>
          <a:prstGeom prst="rect">
            <a:avLst/>
          </a:prstGeom>
          <a:noFill/>
        </p:spPr>
        <p:txBody>
          <a:bodyPr wrap="none" rtlCol="0">
            <a:spAutoFit/>
          </a:bodyPr>
          <a:lstStyle/>
          <a:p>
            <a:r>
              <a:rPr lang="en-US" dirty="0"/>
              <a:t>MIT’s Integrated Earth Systems Model</a:t>
            </a:r>
          </a:p>
        </p:txBody>
      </p:sp>
    </p:spTree>
    <p:extLst>
      <p:ext uri="{BB962C8B-B14F-4D97-AF65-F5344CB8AC3E}">
        <p14:creationId xmlns:p14="http://schemas.microsoft.com/office/powerpoint/2010/main" val="1459930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31059E2F-F3B4-024E-9A72-E33001CC0F1D}"/>
              </a:ext>
            </a:extLst>
          </p:cNvPr>
          <p:cNvSpPr/>
          <p:nvPr/>
        </p:nvSpPr>
        <p:spPr>
          <a:xfrm>
            <a:off x="893957" y="39382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7FEC67-6197-B84D-953E-07476071FBD5}"/>
              </a:ext>
            </a:extLst>
          </p:cNvPr>
          <p:cNvSpPr txBox="1"/>
          <p:nvPr/>
        </p:nvSpPr>
        <p:spPr>
          <a:xfrm>
            <a:off x="1654706" y="342685"/>
            <a:ext cx="7591887" cy="1200329"/>
          </a:xfrm>
          <a:prstGeom prst="rect">
            <a:avLst/>
          </a:prstGeom>
          <a:noFill/>
        </p:spPr>
        <p:txBody>
          <a:bodyPr wrap="none" rtlCol="0">
            <a:spAutoFit/>
          </a:bodyPr>
          <a:lstStyle/>
          <a:p>
            <a:r>
              <a:rPr lang="en-US" dirty="0"/>
              <a:t>- </a:t>
            </a:r>
            <a:r>
              <a:rPr lang="en-US" dirty="0">
                <a:solidFill>
                  <a:srgbClr val="FF0000"/>
                </a:solidFill>
              </a:rPr>
              <a:t>National Science Board and Congress approved funds to build NEON – 2011#</a:t>
            </a:r>
          </a:p>
          <a:p>
            <a:r>
              <a:rPr lang="en-US" dirty="0"/>
              <a:t>- Genomics tools become part of the ecosystem scientists’ kit</a:t>
            </a:r>
          </a:p>
          <a:p>
            <a:r>
              <a:rPr lang="en-US" dirty="0"/>
              <a:t>- Microbial processes are becoming better integrated into Earth System Models</a:t>
            </a:r>
          </a:p>
          <a:p>
            <a:r>
              <a:rPr lang="en-US" dirty="0"/>
              <a:t>- Future Earth is established </a:t>
            </a:r>
            <a:r>
              <a:rPr lang="en-US"/>
              <a:t>– 2012</a:t>
            </a:r>
            <a:endParaRPr lang="en-US" dirty="0"/>
          </a:p>
        </p:txBody>
      </p:sp>
      <p:pic>
        <p:nvPicPr>
          <p:cNvPr id="8" name="Picture 7">
            <a:extLst>
              <a:ext uri="{FF2B5EF4-FFF2-40B4-BE49-F238E27FC236}">
                <a16:creationId xmlns:a16="http://schemas.microsoft.com/office/drawing/2014/main" id="{71FED5A7-EA9E-064B-BB5E-02E2A9C4CADB}"/>
              </a:ext>
            </a:extLst>
          </p:cNvPr>
          <p:cNvPicPr>
            <a:picLocks noChangeAspect="1"/>
          </p:cNvPicPr>
          <p:nvPr/>
        </p:nvPicPr>
        <p:blipFill rotWithShape="1">
          <a:blip r:embed="rId2">
            <a:extLst>
              <a:ext uri="{28A0092B-C50C-407E-A947-70E740481C1C}">
                <a14:useLocalDpi xmlns:a14="http://schemas.microsoft.com/office/drawing/2010/main" val="0"/>
              </a:ext>
            </a:extLst>
          </a:blip>
          <a:srcRect t="6091"/>
          <a:stretch/>
        </p:blipFill>
        <p:spPr>
          <a:xfrm>
            <a:off x="5584097" y="2438400"/>
            <a:ext cx="3353855" cy="2862322"/>
          </a:xfrm>
          <a:prstGeom prst="rect">
            <a:avLst/>
          </a:prstGeom>
        </p:spPr>
      </p:pic>
      <p:sp>
        <p:nvSpPr>
          <p:cNvPr id="9" name="TextBox 8">
            <a:extLst>
              <a:ext uri="{FF2B5EF4-FFF2-40B4-BE49-F238E27FC236}">
                <a16:creationId xmlns:a16="http://schemas.microsoft.com/office/drawing/2014/main" id="{7F30016B-1F99-C54A-8F44-9E2296815817}"/>
              </a:ext>
            </a:extLst>
          </p:cNvPr>
          <p:cNvSpPr txBox="1"/>
          <p:nvPr/>
        </p:nvSpPr>
        <p:spPr>
          <a:xfrm>
            <a:off x="893957" y="2438400"/>
            <a:ext cx="3733800" cy="2862322"/>
          </a:xfrm>
          <a:prstGeom prst="rect">
            <a:avLst/>
          </a:prstGeom>
          <a:noFill/>
        </p:spPr>
        <p:txBody>
          <a:bodyPr wrap="square" rtlCol="0">
            <a:spAutoFit/>
          </a:bodyPr>
          <a:lstStyle/>
          <a:p>
            <a:r>
              <a:rPr lang="en-US" dirty="0"/>
              <a:t>"The mission of the National Ecological Observatory Network (NEON) is to enable understanding and forecasting of the impacts of climate change, land use change, and invasive species on continental-scale ecology -- by providing infrastructure and consistent methodologies to support research and education in these areas."</a:t>
            </a:r>
          </a:p>
        </p:txBody>
      </p:sp>
      <p:sp>
        <p:nvSpPr>
          <p:cNvPr id="5" name="TextBox 4">
            <a:extLst>
              <a:ext uri="{FF2B5EF4-FFF2-40B4-BE49-F238E27FC236}">
                <a16:creationId xmlns:a16="http://schemas.microsoft.com/office/drawing/2014/main" id="{FD1875DF-94F2-FF45-B1BB-EA5C0C718059}"/>
              </a:ext>
            </a:extLst>
          </p:cNvPr>
          <p:cNvSpPr txBox="1"/>
          <p:nvPr/>
        </p:nvSpPr>
        <p:spPr>
          <a:xfrm>
            <a:off x="0" y="342685"/>
            <a:ext cx="899285" cy="646331"/>
          </a:xfrm>
          <a:prstGeom prst="rect">
            <a:avLst/>
          </a:prstGeom>
          <a:noFill/>
        </p:spPr>
        <p:txBody>
          <a:bodyPr wrap="none" rtlCol="0">
            <a:spAutoFit/>
          </a:bodyPr>
          <a:lstStyle/>
          <a:p>
            <a:r>
              <a:rPr lang="en-US" dirty="0"/>
              <a:t>Current</a:t>
            </a:r>
          </a:p>
          <a:p>
            <a:r>
              <a:rPr lang="en-US" dirty="0"/>
              <a:t>Decade</a:t>
            </a:r>
          </a:p>
        </p:txBody>
      </p:sp>
      <p:pic>
        <p:nvPicPr>
          <p:cNvPr id="10" name="Picture 9">
            <a:extLst>
              <a:ext uri="{FF2B5EF4-FFF2-40B4-BE49-F238E27FC236}">
                <a16:creationId xmlns:a16="http://schemas.microsoft.com/office/drawing/2014/main" id="{AC2DF28B-AF51-9146-AEA6-6140A16E0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9" y="6192149"/>
            <a:ext cx="610846" cy="646331"/>
          </a:xfrm>
          <a:prstGeom prst="ellipse">
            <a:avLst/>
          </a:prstGeom>
        </p:spPr>
      </p:pic>
    </p:spTree>
    <p:extLst>
      <p:ext uri="{BB962C8B-B14F-4D97-AF65-F5344CB8AC3E}">
        <p14:creationId xmlns:p14="http://schemas.microsoft.com/office/powerpoint/2010/main" val="331752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98000"/>
          </a:schemeClr>
        </a:solid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0E67B59-A9B1-9943-ADE0-B4D9A639D3CB}"/>
              </a:ext>
            </a:extLst>
          </p:cNvPr>
          <p:cNvSpPr/>
          <p:nvPr/>
        </p:nvSpPr>
        <p:spPr>
          <a:xfrm>
            <a:off x="2628900" y="1600200"/>
            <a:ext cx="3886200" cy="3962400"/>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34B7B9-A09F-AB4F-B0CB-12113F2C1561}"/>
              </a:ext>
            </a:extLst>
          </p:cNvPr>
          <p:cNvSpPr/>
          <p:nvPr/>
        </p:nvSpPr>
        <p:spPr>
          <a:xfrm>
            <a:off x="3657600" y="2960620"/>
            <a:ext cx="1828800" cy="936760"/>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PEOPLE</a:t>
            </a:r>
          </a:p>
        </p:txBody>
      </p:sp>
      <p:sp>
        <p:nvSpPr>
          <p:cNvPr id="5" name="Rectangle 4">
            <a:extLst>
              <a:ext uri="{FF2B5EF4-FFF2-40B4-BE49-F238E27FC236}">
                <a16:creationId xmlns:a16="http://schemas.microsoft.com/office/drawing/2014/main" id="{E229BBC1-E54A-124C-AB52-374F291F5153}"/>
              </a:ext>
            </a:extLst>
          </p:cNvPr>
          <p:cNvSpPr/>
          <p:nvPr/>
        </p:nvSpPr>
        <p:spPr>
          <a:xfrm>
            <a:off x="3721443" y="1272746"/>
            <a:ext cx="1828800"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ISSUES</a:t>
            </a:r>
          </a:p>
        </p:txBody>
      </p:sp>
      <p:sp>
        <p:nvSpPr>
          <p:cNvPr id="6" name="Rectangle 5">
            <a:extLst>
              <a:ext uri="{FF2B5EF4-FFF2-40B4-BE49-F238E27FC236}">
                <a16:creationId xmlns:a16="http://schemas.microsoft.com/office/drawing/2014/main" id="{D234DFCB-E9FF-BA45-978B-5A66D422236D}"/>
              </a:ext>
            </a:extLst>
          </p:cNvPr>
          <p:cNvSpPr/>
          <p:nvPr/>
        </p:nvSpPr>
        <p:spPr>
          <a:xfrm>
            <a:off x="6324600" y="2720840"/>
            <a:ext cx="1828800"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CONCEPTS</a:t>
            </a:r>
          </a:p>
        </p:txBody>
      </p:sp>
      <p:sp>
        <p:nvSpPr>
          <p:cNvPr id="7" name="Rectangle 6">
            <a:extLst>
              <a:ext uri="{FF2B5EF4-FFF2-40B4-BE49-F238E27FC236}">
                <a16:creationId xmlns:a16="http://schemas.microsoft.com/office/drawing/2014/main" id="{B7E00669-7079-544C-A8A5-EA1A206CAD60}"/>
              </a:ext>
            </a:extLst>
          </p:cNvPr>
          <p:cNvSpPr/>
          <p:nvPr/>
        </p:nvSpPr>
        <p:spPr>
          <a:xfrm>
            <a:off x="1168743" y="2773680"/>
            <a:ext cx="1828800"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ORGANIZATIONS</a:t>
            </a:r>
          </a:p>
        </p:txBody>
      </p:sp>
      <p:cxnSp>
        <p:nvCxnSpPr>
          <p:cNvPr id="9" name="Straight Arrow Connector 8">
            <a:extLst>
              <a:ext uri="{FF2B5EF4-FFF2-40B4-BE49-F238E27FC236}">
                <a16:creationId xmlns:a16="http://schemas.microsoft.com/office/drawing/2014/main" id="{9895BED5-3D2E-784F-A2D8-E3606A0ECE82}"/>
              </a:ext>
            </a:extLst>
          </p:cNvPr>
          <p:cNvCxnSpPr>
            <a:cxnSpLocks/>
          </p:cNvCxnSpPr>
          <p:nvPr/>
        </p:nvCxnSpPr>
        <p:spPr>
          <a:xfrm>
            <a:off x="1714500" y="6172200"/>
            <a:ext cx="5524500" cy="0"/>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CBD80EB-E99C-1649-BF9A-F3E1FC7183FC}"/>
              </a:ext>
            </a:extLst>
          </p:cNvPr>
          <p:cNvSpPr txBox="1"/>
          <p:nvPr/>
        </p:nvSpPr>
        <p:spPr>
          <a:xfrm>
            <a:off x="4343400" y="6324600"/>
            <a:ext cx="673582" cy="369332"/>
          </a:xfrm>
          <a:prstGeom prst="rect">
            <a:avLst/>
          </a:prstGeom>
          <a:noFill/>
        </p:spPr>
        <p:txBody>
          <a:bodyPr wrap="none" rtlCol="0">
            <a:spAutoFit/>
          </a:bodyPr>
          <a:lstStyle/>
          <a:p>
            <a:r>
              <a:rPr lang="en-US" b="1">
                <a:solidFill>
                  <a:schemeClr val="bg1"/>
                </a:solidFill>
              </a:rPr>
              <a:t>TIME</a:t>
            </a:r>
          </a:p>
        </p:txBody>
      </p:sp>
      <p:sp>
        <p:nvSpPr>
          <p:cNvPr id="10" name="Rectangle 9">
            <a:extLst>
              <a:ext uri="{FF2B5EF4-FFF2-40B4-BE49-F238E27FC236}">
                <a16:creationId xmlns:a16="http://schemas.microsoft.com/office/drawing/2014/main" id="{4B03D9D0-0C80-1A48-B3B2-EE4AD467A42B}"/>
              </a:ext>
            </a:extLst>
          </p:cNvPr>
          <p:cNvSpPr/>
          <p:nvPr/>
        </p:nvSpPr>
        <p:spPr>
          <a:xfrm>
            <a:off x="3669139" y="4876801"/>
            <a:ext cx="1828800" cy="9144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NEW</a:t>
            </a:r>
          </a:p>
          <a:p>
            <a:pPr algn="ctr"/>
            <a:r>
              <a:rPr lang="en-US" b="1" dirty="0">
                <a:solidFill>
                  <a:schemeClr val="bg1"/>
                </a:solidFill>
              </a:rPr>
              <a:t>TECHNOLOGIES </a:t>
            </a:r>
          </a:p>
        </p:txBody>
      </p:sp>
      <p:sp>
        <p:nvSpPr>
          <p:cNvPr id="4" name="TextBox 3">
            <a:extLst>
              <a:ext uri="{FF2B5EF4-FFF2-40B4-BE49-F238E27FC236}">
                <a16:creationId xmlns:a16="http://schemas.microsoft.com/office/drawing/2014/main" id="{710F80A9-D5E6-B042-98F5-B51271A766B4}"/>
              </a:ext>
            </a:extLst>
          </p:cNvPr>
          <p:cNvSpPr txBox="1"/>
          <p:nvPr/>
        </p:nvSpPr>
        <p:spPr>
          <a:xfrm>
            <a:off x="4235209" y="6381500"/>
            <a:ext cx="673582" cy="369332"/>
          </a:xfrm>
          <a:prstGeom prst="rect">
            <a:avLst/>
          </a:prstGeom>
          <a:noFill/>
        </p:spPr>
        <p:txBody>
          <a:bodyPr wrap="square" rtlCol="0">
            <a:spAutoFit/>
          </a:bodyPr>
          <a:lstStyle/>
          <a:p>
            <a:r>
              <a:rPr lang="en-US" b="1" dirty="0"/>
              <a:t>TIME</a:t>
            </a:r>
          </a:p>
        </p:txBody>
      </p:sp>
      <p:sp>
        <p:nvSpPr>
          <p:cNvPr id="8" name="TextBox 7">
            <a:extLst>
              <a:ext uri="{FF2B5EF4-FFF2-40B4-BE49-F238E27FC236}">
                <a16:creationId xmlns:a16="http://schemas.microsoft.com/office/drawing/2014/main" id="{D4D3F73C-57EC-774E-9DEB-8EFEF0042EF8}"/>
              </a:ext>
            </a:extLst>
          </p:cNvPr>
          <p:cNvSpPr txBox="1"/>
          <p:nvPr/>
        </p:nvSpPr>
        <p:spPr>
          <a:xfrm>
            <a:off x="-19878" y="93785"/>
            <a:ext cx="9144000" cy="1200329"/>
          </a:xfrm>
          <a:prstGeom prst="rect">
            <a:avLst/>
          </a:prstGeom>
          <a:noFill/>
        </p:spPr>
        <p:txBody>
          <a:bodyPr wrap="square" rtlCol="0">
            <a:spAutoFit/>
          </a:bodyPr>
          <a:lstStyle/>
          <a:p>
            <a:pPr algn="ctr"/>
            <a:r>
              <a:rPr lang="en-US" sz="2400" b="1" dirty="0"/>
              <a:t>Factors Affecting </a:t>
            </a:r>
            <a:r>
              <a:rPr lang="en-US" sz="2400" b="1" dirty="0">
                <a:latin typeface="Calibri" panose="020F0502020204030204" pitchFamily="34" charset="0"/>
                <a:ea typeface="Calibri" panose="020F0502020204030204" pitchFamily="34" charset="0"/>
                <a:cs typeface="Calibri" panose="020F0502020204030204" pitchFamily="34" charset="0"/>
              </a:rPr>
              <a:t>Emergence of Ecosystem Science</a:t>
            </a:r>
          </a:p>
          <a:p>
            <a:pPr algn="ctr"/>
            <a:r>
              <a:rPr lang="en-US" sz="2400" b="1" dirty="0">
                <a:latin typeface="Calibri" panose="020F0502020204030204" pitchFamily="34" charset="0"/>
                <a:ea typeface="Calibri" panose="020F0502020204030204" pitchFamily="34" charset="0"/>
                <a:cs typeface="Calibri" panose="020F0502020204030204" pitchFamily="34" charset="0"/>
              </a:rPr>
              <a:t> on the Global Scene</a:t>
            </a:r>
          </a:p>
          <a:p>
            <a:r>
              <a:rPr lang="en-US" sz="2400" dirty="0"/>
              <a:t> </a:t>
            </a:r>
          </a:p>
        </p:txBody>
      </p:sp>
    </p:spTree>
    <p:extLst>
      <p:ext uri="{BB962C8B-B14F-4D97-AF65-F5344CB8AC3E}">
        <p14:creationId xmlns:p14="http://schemas.microsoft.com/office/powerpoint/2010/main" val="366403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956369-E3BA-A54B-8DD0-E8110EC06004}"/>
              </a:ext>
            </a:extLst>
          </p:cNvPr>
          <p:cNvPicPr>
            <a:picLocks noChangeAspect="1"/>
          </p:cNvPicPr>
          <p:nvPr/>
        </p:nvPicPr>
        <p:blipFill rotWithShape="1">
          <a:blip r:embed="rId2">
            <a:extLst>
              <a:ext uri="{28A0092B-C50C-407E-A947-70E740481C1C}">
                <a14:useLocalDpi xmlns:a14="http://schemas.microsoft.com/office/drawing/2010/main" val="0"/>
              </a:ext>
            </a:extLst>
          </a:blip>
          <a:srcRect l="5185"/>
          <a:stretch/>
        </p:blipFill>
        <p:spPr>
          <a:xfrm>
            <a:off x="3501422" y="-128286"/>
            <a:ext cx="5642578" cy="6858000"/>
          </a:xfrm>
          <a:prstGeom prst="rect">
            <a:avLst/>
          </a:prstGeom>
        </p:spPr>
      </p:pic>
      <p:sp>
        <p:nvSpPr>
          <p:cNvPr id="5" name="Rectangle 4">
            <a:extLst>
              <a:ext uri="{FF2B5EF4-FFF2-40B4-BE49-F238E27FC236}">
                <a16:creationId xmlns:a16="http://schemas.microsoft.com/office/drawing/2014/main" id="{4B12836B-3D1E-6B47-81F4-809C4EE372CD}"/>
              </a:ext>
            </a:extLst>
          </p:cNvPr>
          <p:cNvSpPr/>
          <p:nvPr/>
        </p:nvSpPr>
        <p:spPr>
          <a:xfrm>
            <a:off x="192388" y="6118679"/>
            <a:ext cx="3309034" cy="523220"/>
          </a:xfrm>
          <a:prstGeom prst="rect">
            <a:avLst/>
          </a:prstGeom>
        </p:spPr>
        <p:txBody>
          <a:bodyPr wrap="square">
            <a:spAutoFit/>
          </a:bodyPr>
          <a:lstStyle/>
          <a:p>
            <a:r>
              <a:rPr lang="en-US" sz="1400" i="1">
                <a:latin typeface="Calibri" panose="020F0502020204030204" pitchFamily="34" charset="0"/>
                <a:cs typeface="Calibri" panose="020F0502020204030204" pitchFamily="34" charset="0"/>
              </a:rPr>
              <a:t>Science</a:t>
            </a:r>
            <a:r>
              <a:rPr lang="en-US" sz="1400">
                <a:latin typeface="Calibri" panose="020F0502020204030204" pitchFamily="34" charset="0"/>
                <a:cs typeface="Calibri" panose="020F0502020204030204" pitchFamily="34" charset="0"/>
              </a:rPr>
              <a:t> (</a:t>
            </a:r>
            <a:r>
              <a:rPr lang="en-US" sz="1400">
                <a:solidFill>
                  <a:srgbClr val="FF0000"/>
                </a:solidFill>
                <a:latin typeface="Calibri" panose="020F0502020204030204" pitchFamily="34" charset="0"/>
                <a:cs typeface="Calibri" panose="020F0502020204030204" pitchFamily="34" charset="0"/>
              </a:rPr>
              <a:t>1997</a:t>
            </a:r>
            <a:r>
              <a:rPr lang="en-US" sz="1400">
                <a:latin typeface="Calibri" panose="020F0502020204030204" pitchFamily="34" charset="0"/>
                <a:cs typeface="Calibri" panose="020F0502020204030204" pitchFamily="34" charset="0"/>
              </a:rPr>
              <a:t>) 277:494-499, </a:t>
            </a:r>
          </a:p>
          <a:p>
            <a:r>
              <a:rPr lang="en-US" sz="1400" err="1">
                <a:latin typeface="Calibri" panose="020F0502020204030204" pitchFamily="34" charset="0"/>
                <a:cs typeface="Calibri" panose="020F0502020204030204" pitchFamily="34" charset="0"/>
              </a:rPr>
              <a:t>doi</a:t>
            </a:r>
            <a:r>
              <a:rPr lang="en-US" sz="1400">
                <a:latin typeface="Calibri" panose="020F0502020204030204" pitchFamily="34" charset="0"/>
                <a:cs typeface="Calibri" panose="020F0502020204030204" pitchFamily="34" charset="0"/>
              </a:rPr>
              <a:t>: 10.1126/science.277.5325.494. </a:t>
            </a:r>
          </a:p>
        </p:txBody>
      </p:sp>
      <p:sp>
        <p:nvSpPr>
          <p:cNvPr id="7" name="TextBox 6">
            <a:extLst>
              <a:ext uri="{FF2B5EF4-FFF2-40B4-BE49-F238E27FC236}">
                <a16:creationId xmlns:a16="http://schemas.microsoft.com/office/drawing/2014/main" id="{951B8988-00E9-FA49-B4FD-E53F46646D78}"/>
              </a:ext>
            </a:extLst>
          </p:cNvPr>
          <p:cNvSpPr txBox="1"/>
          <p:nvPr/>
        </p:nvSpPr>
        <p:spPr>
          <a:xfrm>
            <a:off x="129929" y="-77273"/>
            <a:ext cx="3433953" cy="1261884"/>
          </a:xfrm>
          <a:prstGeom prst="rect">
            <a:avLst/>
          </a:prstGeom>
          <a:noFill/>
        </p:spPr>
        <p:txBody>
          <a:bodyPr wrap="none" rtlCol="0">
            <a:spAutoFit/>
          </a:bodyPr>
          <a:lstStyle/>
          <a:p>
            <a:pPr algn="ctr"/>
            <a:r>
              <a:rPr lang="en-US" sz="2800"/>
              <a:t>Human Domination of</a:t>
            </a:r>
          </a:p>
          <a:p>
            <a:pPr algn="ctr"/>
            <a:r>
              <a:rPr lang="en-US" sz="2800"/>
              <a:t>Earth’s Ecosystems –</a:t>
            </a:r>
          </a:p>
          <a:p>
            <a:pPr algn="ctr"/>
            <a:r>
              <a:rPr lang="en-US" sz="2000">
                <a:solidFill>
                  <a:srgbClr val="FF0000"/>
                </a:solidFill>
              </a:rPr>
              <a:t>a 1997 perspective</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DECA2E59-F14F-0045-A210-45C2D370AF4E}"/>
                  </a:ext>
                </a:extLst>
              </p:cNvPr>
              <p:cNvSpPr txBox="1"/>
              <p:nvPr/>
            </p:nvSpPr>
            <p:spPr>
              <a:xfrm>
                <a:off x="148678" y="1236228"/>
                <a:ext cx="3575463" cy="4996368"/>
              </a:xfrm>
              <a:prstGeom prst="rect">
                <a:avLst/>
              </a:prstGeom>
              <a:noFill/>
            </p:spPr>
            <p:txBody>
              <a:bodyPr wrap="square" rtlCol="0">
                <a:spAutoFit/>
              </a:bodyPr>
              <a:lstStyle/>
              <a:p>
                <a:r>
                  <a:rPr lang="en-US" sz="1600" dirty="0"/>
                  <a:t>Human alteration of Earth is substantial and growing. </a:t>
                </a:r>
              </a:p>
              <a:p>
                <a:pPr marL="285750" indent="-285750">
                  <a:buFont typeface="Arial" panose="020B0604020202020204" pitchFamily="34" charset="0"/>
                  <a:buChar char="•"/>
                </a:pPr>
                <a:r>
                  <a:rPr lang="en-US" sz="1600" dirty="0"/>
                  <a:t>more than </a:t>
                </a:r>
                <a14:m>
                  <m:oMath xmlns:m="http://schemas.openxmlformats.org/officeDocument/2006/math">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2</m:t>
                        </m:r>
                      </m:den>
                    </m:f>
                  </m:oMath>
                </a14:m>
                <a:r>
                  <a:rPr lang="en-US" sz="1600" dirty="0"/>
                  <a:t>  of  land surface transformed by human action</a:t>
                </a:r>
              </a:p>
              <a:p>
                <a:pPr marL="285750" indent="-285750">
                  <a:buFont typeface="Arial" panose="020B0604020202020204" pitchFamily="34" charset="0"/>
                  <a:buChar char="•"/>
                </a:pPr>
                <a:r>
                  <a:rPr lang="en-US" sz="1600" dirty="0"/>
                  <a:t>atmospheric CO</a:t>
                </a:r>
                <a:r>
                  <a:rPr lang="en-US" sz="1600" baseline="-25000" dirty="0"/>
                  <a:t>2</a:t>
                </a:r>
                <a:r>
                  <a:rPr lang="en-US" sz="1600" dirty="0"/>
                  <a:t> up by 48% since start of industrial revolution</a:t>
                </a:r>
              </a:p>
              <a:p>
                <a:pPr marL="285750" indent="-285750">
                  <a:buFont typeface="Arial" panose="020B0604020202020204" pitchFamily="34" charset="0"/>
                  <a:buChar char="•"/>
                </a:pPr>
                <a:r>
                  <a:rPr lang="en-US" sz="1600" dirty="0"/>
                  <a:t>more atmospheric nitrogen is fixed by humanity than by all natural terrestrial sources combined </a:t>
                </a:r>
              </a:p>
              <a:p>
                <a:pPr marL="285750" indent="-285750">
                  <a:buFont typeface="Arial" panose="020B0604020202020204" pitchFamily="34" charset="0"/>
                  <a:buChar char="•"/>
                </a:pPr>
                <a:r>
                  <a:rPr lang="en-US" sz="1600" dirty="0"/>
                  <a:t>more than half of all accessible</a:t>
                </a:r>
              </a:p>
              <a:p>
                <a:pPr marL="293688"/>
                <a:r>
                  <a:rPr lang="en-US" sz="1600" dirty="0"/>
                  <a:t>surface fresh water is put to use by humanity</a:t>
                </a:r>
              </a:p>
              <a:p>
                <a:pPr marL="285750" indent="-285750">
                  <a:buFont typeface="Arial" panose="020B0604020202020204" pitchFamily="34" charset="0"/>
                  <a:buChar char="•"/>
                </a:pPr>
                <a:r>
                  <a:rPr lang="en-US" sz="1600" dirty="0"/>
                  <a:t>about one-quarter of the bird species on Earth have been driven to extinction.</a:t>
                </a:r>
              </a:p>
              <a:p>
                <a:r>
                  <a:rPr lang="en-US" sz="1600" dirty="0"/>
                  <a:t>By these and other standards, it is clear that we live on a human dominated</a:t>
                </a:r>
              </a:p>
              <a:p>
                <a:r>
                  <a:rPr lang="en-US" sz="1600" dirty="0"/>
                  <a:t>planet.</a:t>
                </a:r>
              </a:p>
              <a:p>
                <a:r>
                  <a:rPr lang="en-US" dirty="0"/>
                  <a:t> </a:t>
                </a:r>
              </a:p>
            </p:txBody>
          </p:sp>
        </mc:Choice>
        <mc:Fallback xmlns="">
          <p:sp>
            <p:nvSpPr>
              <p:cNvPr id="8" name="TextBox 7">
                <a:extLst>
                  <a:ext uri="{FF2B5EF4-FFF2-40B4-BE49-F238E27FC236}">
                    <a16:creationId xmlns:a16="http://schemas.microsoft.com/office/drawing/2014/main" id="{DECA2E59-F14F-0045-A210-45C2D370AF4E}"/>
                  </a:ext>
                </a:extLst>
              </p:cNvPr>
              <p:cNvSpPr txBox="1">
                <a:spLocks noRot="1" noChangeAspect="1" noMove="1" noResize="1" noEditPoints="1" noAdjustHandles="1" noChangeArrowheads="1" noChangeShapeType="1" noTextEdit="1"/>
              </p:cNvSpPr>
              <p:nvPr/>
            </p:nvSpPr>
            <p:spPr>
              <a:xfrm>
                <a:off x="148678" y="1236228"/>
                <a:ext cx="3575463" cy="4996368"/>
              </a:xfrm>
              <a:prstGeom prst="rect">
                <a:avLst/>
              </a:prstGeom>
              <a:blipFill>
                <a:blip r:embed="rId3"/>
                <a:stretch>
                  <a:fillRect l="-1068" r="-1779"/>
                </a:stretch>
              </a:blipFill>
            </p:spPr>
            <p:txBody>
              <a:bodyPr/>
              <a:lstStyle/>
              <a:p>
                <a:r>
                  <a:rPr lang="en-US">
                    <a:noFill/>
                  </a:rPr>
                  <a:t> </a:t>
                </a:r>
              </a:p>
            </p:txBody>
          </p:sp>
        </mc:Fallback>
      </mc:AlternateContent>
    </p:spTree>
    <p:extLst>
      <p:ext uri="{BB962C8B-B14F-4D97-AF65-F5344CB8AC3E}">
        <p14:creationId xmlns:p14="http://schemas.microsoft.com/office/powerpoint/2010/main" val="100739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D58C19-CA03-7D42-9F3E-381AC8F9E603}"/>
              </a:ext>
            </a:extLst>
          </p:cNvPr>
          <p:cNvSpPr txBox="1"/>
          <p:nvPr/>
        </p:nvSpPr>
        <p:spPr>
          <a:xfrm>
            <a:off x="575719" y="4101406"/>
            <a:ext cx="4291685" cy="2308324"/>
          </a:xfrm>
          <a:prstGeom prst="rect">
            <a:avLst/>
          </a:prstGeom>
          <a:noFill/>
        </p:spPr>
        <p:txBody>
          <a:bodyPr wrap="square" rtlCol="0">
            <a:spAutoFit/>
          </a:bodyPr>
          <a:lstStyle/>
          <a:p>
            <a:r>
              <a:rPr lang="en-US"/>
              <a:t>“Since the start of the industrial revolution, mankind has been burning fossil fuel (coal, oil, etc.) and adding its carbon to the atmosphere as carbon dioxide. </a:t>
            </a:r>
            <a:r>
              <a:rPr lang="en-US">
                <a:solidFill>
                  <a:srgbClr val="FF0000"/>
                </a:solidFill>
              </a:rPr>
              <a:t>In 50 years or so</a:t>
            </a:r>
            <a:r>
              <a:rPr lang="en-US"/>
              <a:t>, says Director Roger </a:t>
            </a:r>
            <a:r>
              <a:rPr lang="en-US" err="1"/>
              <a:t>Revelle</a:t>
            </a:r>
            <a:r>
              <a:rPr lang="en-US"/>
              <a:t> of the Scripps Institution of Oceanography, </a:t>
            </a:r>
            <a:r>
              <a:rPr lang="en-US" b="1">
                <a:solidFill>
                  <a:srgbClr val="FF0000"/>
                </a:solidFill>
              </a:rPr>
              <a:t>this process</a:t>
            </a:r>
            <a:r>
              <a:rPr lang="en-US">
                <a:solidFill>
                  <a:srgbClr val="FF0000"/>
                </a:solidFill>
              </a:rPr>
              <a:t> </a:t>
            </a:r>
            <a:r>
              <a:rPr lang="en-US" b="1">
                <a:solidFill>
                  <a:srgbClr val="FF0000"/>
                </a:solidFill>
              </a:rPr>
              <a:t>may have a violent effect on the earth's climate.</a:t>
            </a:r>
            <a:r>
              <a:rPr lang="en-US"/>
              <a:t>“ </a:t>
            </a:r>
          </a:p>
        </p:txBody>
      </p:sp>
      <p:sp>
        <p:nvSpPr>
          <p:cNvPr id="7" name="TextBox 6">
            <a:extLst>
              <a:ext uri="{FF2B5EF4-FFF2-40B4-BE49-F238E27FC236}">
                <a16:creationId xmlns:a16="http://schemas.microsoft.com/office/drawing/2014/main" id="{F4091FD6-E456-0F41-92E5-31987628F1E1}"/>
              </a:ext>
            </a:extLst>
          </p:cNvPr>
          <p:cNvSpPr txBox="1"/>
          <p:nvPr/>
        </p:nvSpPr>
        <p:spPr>
          <a:xfrm>
            <a:off x="590899" y="2756594"/>
            <a:ext cx="4043351" cy="830997"/>
          </a:xfrm>
          <a:prstGeom prst="rect">
            <a:avLst/>
          </a:prstGeom>
          <a:noFill/>
        </p:spPr>
        <p:txBody>
          <a:bodyPr wrap="none" rtlCol="0">
            <a:spAutoFit/>
          </a:bodyPr>
          <a:lstStyle/>
          <a:p>
            <a:pPr algn="ctr"/>
            <a:r>
              <a:rPr lang="en-US" sz="2400" b="1"/>
              <a:t>Time Magazine - May 18, 1956</a:t>
            </a:r>
          </a:p>
          <a:p>
            <a:pPr algn="ctr"/>
            <a:r>
              <a:rPr lang="en-US" sz="2400" b="1"/>
              <a:t> “One Big Greenhouse”</a:t>
            </a:r>
          </a:p>
        </p:txBody>
      </p:sp>
      <p:sp>
        <p:nvSpPr>
          <p:cNvPr id="13" name="TextBox 12">
            <a:extLst>
              <a:ext uri="{FF2B5EF4-FFF2-40B4-BE49-F238E27FC236}">
                <a16:creationId xmlns:a16="http://schemas.microsoft.com/office/drawing/2014/main" id="{03EDF5F8-B739-BB46-BFDC-40370E71043B}"/>
              </a:ext>
            </a:extLst>
          </p:cNvPr>
          <p:cNvSpPr txBox="1"/>
          <p:nvPr/>
        </p:nvSpPr>
        <p:spPr>
          <a:xfrm>
            <a:off x="5631980" y="5486400"/>
            <a:ext cx="2635145" cy="923330"/>
          </a:xfrm>
          <a:prstGeom prst="rect">
            <a:avLst/>
          </a:prstGeom>
          <a:noFill/>
        </p:spPr>
        <p:txBody>
          <a:bodyPr wrap="none" rtlCol="0">
            <a:spAutoFit/>
          </a:bodyPr>
          <a:lstStyle/>
          <a:p>
            <a:pPr algn="ctr"/>
            <a:r>
              <a:rPr lang="en-US"/>
              <a:t>Roger </a:t>
            </a:r>
            <a:r>
              <a:rPr lang="en-US" err="1"/>
              <a:t>Revelle</a:t>
            </a:r>
            <a:endParaRPr lang="en-US"/>
          </a:p>
          <a:p>
            <a:pPr algn="ctr"/>
            <a:r>
              <a:rPr lang="en-US"/>
              <a:t>National Medal of Science</a:t>
            </a:r>
          </a:p>
          <a:p>
            <a:pPr algn="ctr"/>
            <a:r>
              <a:rPr lang="en-US"/>
              <a:t> 1990</a:t>
            </a:r>
          </a:p>
        </p:txBody>
      </p:sp>
      <p:grpSp>
        <p:nvGrpSpPr>
          <p:cNvPr id="2" name="Group 1">
            <a:extLst>
              <a:ext uri="{FF2B5EF4-FFF2-40B4-BE49-F238E27FC236}">
                <a16:creationId xmlns:a16="http://schemas.microsoft.com/office/drawing/2014/main" id="{58DD1DFC-208A-F843-9707-AA530AFAC6D7}"/>
              </a:ext>
            </a:extLst>
          </p:cNvPr>
          <p:cNvGrpSpPr/>
          <p:nvPr/>
        </p:nvGrpSpPr>
        <p:grpSpPr>
          <a:xfrm>
            <a:off x="5711175" y="2677925"/>
            <a:ext cx="2067339" cy="2779643"/>
            <a:chOff x="5496428" y="129066"/>
            <a:chExt cx="2067339" cy="2779643"/>
          </a:xfrm>
        </p:grpSpPr>
        <p:pic>
          <p:nvPicPr>
            <p:cNvPr id="5" name="Picture 4">
              <a:extLst>
                <a:ext uri="{FF2B5EF4-FFF2-40B4-BE49-F238E27FC236}">
                  <a16:creationId xmlns:a16="http://schemas.microsoft.com/office/drawing/2014/main" id="{3607BC02-4ACA-9F47-AD4D-DEEE826120F8}"/>
                </a:ext>
              </a:extLst>
            </p:cNvPr>
            <p:cNvPicPr>
              <a:picLocks noChangeAspect="1"/>
            </p:cNvPicPr>
            <p:nvPr/>
          </p:nvPicPr>
          <p:blipFill rotWithShape="1">
            <a:blip r:embed="rId2"/>
            <a:srcRect l="6004" t="2661" r="8818" b="4324"/>
            <a:stretch/>
          </p:blipFill>
          <p:spPr>
            <a:xfrm>
              <a:off x="5496428" y="129066"/>
              <a:ext cx="2067339" cy="2779643"/>
            </a:xfrm>
            <a:prstGeom prst="rect">
              <a:avLst/>
            </a:prstGeom>
          </p:spPr>
        </p:pic>
        <p:pic>
          <p:nvPicPr>
            <p:cNvPr id="15" name="Picture 14">
              <a:extLst>
                <a:ext uri="{FF2B5EF4-FFF2-40B4-BE49-F238E27FC236}">
                  <a16:creationId xmlns:a16="http://schemas.microsoft.com/office/drawing/2014/main" id="{978C92C0-4BAD-B249-9CAB-25B744D386F7}"/>
                </a:ext>
              </a:extLst>
            </p:cNvPr>
            <p:cNvPicPr>
              <a:picLocks noChangeAspect="1"/>
            </p:cNvPicPr>
            <p:nvPr/>
          </p:nvPicPr>
          <p:blipFill rotWithShape="1">
            <a:blip r:embed="rId3"/>
            <a:srcRect l="16417" t="4796" r="26277" b="39395"/>
            <a:stretch/>
          </p:blipFill>
          <p:spPr>
            <a:xfrm>
              <a:off x="5682182" y="736270"/>
              <a:ext cx="1692395" cy="2010781"/>
            </a:xfrm>
            <a:prstGeom prst="rect">
              <a:avLst/>
            </a:prstGeom>
          </p:spPr>
        </p:pic>
      </p:grpSp>
      <p:sp>
        <p:nvSpPr>
          <p:cNvPr id="17" name="TextBox 16">
            <a:extLst>
              <a:ext uri="{FF2B5EF4-FFF2-40B4-BE49-F238E27FC236}">
                <a16:creationId xmlns:a16="http://schemas.microsoft.com/office/drawing/2014/main" id="{BB8B4D3B-6CF6-F543-8CFF-E7D5C4A8B8D1}"/>
              </a:ext>
            </a:extLst>
          </p:cNvPr>
          <p:cNvSpPr txBox="1"/>
          <p:nvPr/>
        </p:nvSpPr>
        <p:spPr>
          <a:xfrm>
            <a:off x="5896929" y="5064105"/>
            <a:ext cx="896399" cy="246221"/>
          </a:xfrm>
          <a:prstGeom prst="rect">
            <a:avLst/>
          </a:prstGeom>
          <a:noFill/>
        </p:spPr>
        <p:txBody>
          <a:bodyPr wrap="none" rtlCol="0">
            <a:spAutoFit/>
          </a:bodyPr>
          <a:lstStyle/>
          <a:p>
            <a:r>
              <a:rPr lang="en-US" sz="1000">
                <a:solidFill>
                  <a:srgbClr val="C00000"/>
                </a:solidFill>
              </a:rPr>
              <a:t>Roger </a:t>
            </a:r>
            <a:r>
              <a:rPr lang="en-US" sz="1000" err="1">
                <a:solidFill>
                  <a:srgbClr val="C00000"/>
                </a:solidFill>
              </a:rPr>
              <a:t>Revelle</a:t>
            </a:r>
            <a:endParaRPr lang="en-US" sz="1000">
              <a:solidFill>
                <a:srgbClr val="C00000"/>
              </a:solidFill>
            </a:endParaRPr>
          </a:p>
        </p:txBody>
      </p:sp>
      <p:sp>
        <p:nvSpPr>
          <p:cNvPr id="8" name="Rectangle 7">
            <a:extLst>
              <a:ext uri="{FF2B5EF4-FFF2-40B4-BE49-F238E27FC236}">
                <a16:creationId xmlns:a16="http://schemas.microsoft.com/office/drawing/2014/main" id="{BDAFE41C-A577-E142-8289-A00E1FF3EBB6}"/>
              </a:ext>
            </a:extLst>
          </p:cNvPr>
          <p:cNvSpPr/>
          <p:nvPr/>
        </p:nvSpPr>
        <p:spPr>
          <a:xfrm>
            <a:off x="2622080" y="668858"/>
            <a:ext cx="6369520" cy="1200329"/>
          </a:xfrm>
          <a:prstGeom prst="rect">
            <a:avLst/>
          </a:prstGeom>
        </p:spPr>
        <p:txBody>
          <a:bodyPr wrap="square">
            <a:spAutoFit/>
          </a:bodyPr>
          <a:lstStyle/>
          <a:p>
            <a:r>
              <a:rPr lang="en-US" dirty="0">
                <a:solidFill>
                  <a:srgbClr val="C00000"/>
                </a:solidFill>
              </a:rPr>
              <a:t>Climate change issue introduced to the public – R </a:t>
            </a:r>
            <a:r>
              <a:rPr lang="en-US" dirty="0" err="1">
                <a:solidFill>
                  <a:srgbClr val="C00000"/>
                </a:solidFill>
              </a:rPr>
              <a:t>Revelle</a:t>
            </a:r>
            <a:r>
              <a:rPr lang="en-US" dirty="0">
                <a:solidFill>
                  <a:srgbClr val="C00000"/>
                </a:solidFill>
              </a:rPr>
              <a:t> #</a:t>
            </a:r>
          </a:p>
          <a:p>
            <a:r>
              <a:rPr lang="en-US" dirty="0"/>
              <a:t>Early efforts to transform ecology in the US – GE Hutchison #</a:t>
            </a:r>
          </a:p>
          <a:p>
            <a:r>
              <a:rPr lang="en-US" dirty="0"/>
              <a:t>Systems ecology concepts being to mature – HT </a:t>
            </a:r>
            <a:r>
              <a:rPr lang="en-US" dirty="0" err="1"/>
              <a:t>Odum</a:t>
            </a:r>
            <a:r>
              <a:rPr lang="en-US" dirty="0"/>
              <a:t>, G </a:t>
            </a:r>
            <a:r>
              <a:rPr lang="en-US" dirty="0" err="1"/>
              <a:t>Odum</a:t>
            </a:r>
            <a:r>
              <a:rPr lang="en-US" dirty="0"/>
              <a:t> </a:t>
            </a:r>
          </a:p>
          <a:p>
            <a:endParaRPr lang="en-US" dirty="0"/>
          </a:p>
        </p:txBody>
      </p:sp>
      <p:sp>
        <p:nvSpPr>
          <p:cNvPr id="14" name="Oval 13">
            <a:extLst>
              <a:ext uri="{FF2B5EF4-FFF2-40B4-BE49-F238E27FC236}">
                <a16:creationId xmlns:a16="http://schemas.microsoft.com/office/drawing/2014/main" id="{0F347E27-495D-5A4C-A673-494923D75A41}"/>
              </a:ext>
            </a:extLst>
          </p:cNvPr>
          <p:cNvSpPr/>
          <p:nvPr/>
        </p:nvSpPr>
        <p:spPr>
          <a:xfrm>
            <a:off x="1447800" y="63004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FDAF82-AE7C-5A4F-9AFE-B9628398C37B}"/>
              </a:ext>
            </a:extLst>
          </p:cNvPr>
          <p:cNvSpPr txBox="1"/>
          <p:nvPr/>
        </p:nvSpPr>
        <p:spPr>
          <a:xfrm>
            <a:off x="299780" y="706582"/>
            <a:ext cx="742511" cy="369332"/>
          </a:xfrm>
          <a:prstGeom prst="rect">
            <a:avLst/>
          </a:prstGeom>
          <a:noFill/>
        </p:spPr>
        <p:txBody>
          <a:bodyPr wrap="none" rtlCol="0">
            <a:spAutoFit/>
          </a:bodyPr>
          <a:lstStyle/>
          <a:p>
            <a:r>
              <a:rPr lang="en-US"/>
              <a:t>1950s</a:t>
            </a:r>
          </a:p>
        </p:txBody>
      </p:sp>
    </p:spTree>
    <p:extLst>
      <p:ext uri="{BB962C8B-B14F-4D97-AF65-F5344CB8AC3E}">
        <p14:creationId xmlns:p14="http://schemas.microsoft.com/office/powerpoint/2010/main" val="1657456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AFE41C-A577-E142-8289-A00E1FF3EBB6}"/>
              </a:ext>
            </a:extLst>
          </p:cNvPr>
          <p:cNvSpPr/>
          <p:nvPr/>
        </p:nvSpPr>
        <p:spPr>
          <a:xfrm>
            <a:off x="1676400" y="136693"/>
            <a:ext cx="7543800" cy="923330"/>
          </a:xfrm>
          <a:prstGeom prst="rect">
            <a:avLst/>
          </a:prstGeom>
        </p:spPr>
        <p:txBody>
          <a:bodyPr wrap="square">
            <a:spAutoFit/>
          </a:bodyPr>
          <a:lstStyle/>
          <a:p>
            <a:r>
              <a:rPr lang="en-US" dirty="0"/>
              <a:t>Climate change issue introduced to the public – R </a:t>
            </a:r>
            <a:r>
              <a:rPr lang="en-US" dirty="0" err="1"/>
              <a:t>Revelle</a:t>
            </a:r>
            <a:r>
              <a:rPr lang="en-US" dirty="0"/>
              <a:t> #</a:t>
            </a:r>
          </a:p>
          <a:p>
            <a:r>
              <a:rPr lang="en-US" dirty="0">
                <a:solidFill>
                  <a:srgbClr val="FF0000"/>
                </a:solidFill>
              </a:rPr>
              <a:t>Early efforts to transform ecology in the US – GE Hutchison #</a:t>
            </a:r>
          </a:p>
          <a:p>
            <a:r>
              <a:rPr lang="en-US" dirty="0"/>
              <a:t>Systems ecology concepts begins to mature – HT </a:t>
            </a:r>
            <a:r>
              <a:rPr lang="en-US" dirty="0" err="1"/>
              <a:t>Odum</a:t>
            </a:r>
            <a:r>
              <a:rPr lang="en-US" dirty="0"/>
              <a:t>, G </a:t>
            </a:r>
            <a:r>
              <a:rPr lang="en-US" dirty="0" err="1"/>
              <a:t>Odum</a:t>
            </a:r>
            <a:endParaRPr lang="en-US" dirty="0"/>
          </a:p>
        </p:txBody>
      </p:sp>
      <p:sp>
        <p:nvSpPr>
          <p:cNvPr id="14" name="Oval 13">
            <a:extLst>
              <a:ext uri="{FF2B5EF4-FFF2-40B4-BE49-F238E27FC236}">
                <a16:creationId xmlns:a16="http://schemas.microsoft.com/office/drawing/2014/main" id="{0F347E27-495D-5A4C-A673-494923D75A41}"/>
              </a:ext>
            </a:extLst>
          </p:cNvPr>
          <p:cNvSpPr/>
          <p:nvPr/>
        </p:nvSpPr>
        <p:spPr>
          <a:xfrm>
            <a:off x="855388" y="251745"/>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FDAF82-AE7C-5A4F-9AFE-B9628398C37B}"/>
              </a:ext>
            </a:extLst>
          </p:cNvPr>
          <p:cNvSpPr txBox="1"/>
          <p:nvPr/>
        </p:nvSpPr>
        <p:spPr>
          <a:xfrm>
            <a:off x="50415" y="371879"/>
            <a:ext cx="742511" cy="369332"/>
          </a:xfrm>
          <a:prstGeom prst="rect">
            <a:avLst/>
          </a:prstGeom>
          <a:noFill/>
        </p:spPr>
        <p:txBody>
          <a:bodyPr wrap="none" rtlCol="0">
            <a:spAutoFit/>
          </a:bodyPr>
          <a:lstStyle/>
          <a:p>
            <a:r>
              <a:rPr lang="en-US"/>
              <a:t>1950s</a:t>
            </a:r>
          </a:p>
        </p:txBody>
      </p:sp>
      <p:sp>
        <p:nvSpPr>
          <p:cNvPr id="16" name="Rectangle 15">
            <a:extLst>
              <a:ext uri="{FF2B5EF4-FFF2-40B4-BE49-F238E27FC236}">
                <a16:creationId xmlns:a16="http://schemas.microsoft.com/office/drawing/2014/main" id="{1ADE4BB9-1A21-F845-876E-F67A88AC855E}"/>
              </a:ext>
            </a:extLst>
          </p:cNvPr>
          <p:cNvSpPr/>
          <p:nvPr/>
        </p:nvSpPr>
        <p:spPr>
          <a:xfrm>
            <a:off x="6781800" y="4695681"/>
            <a:ext cx="1679049" cy="369332"/>
          </a:xfrm>
          <a:prstGeom prst="rect">
            <a:avLst/>
          </a:prstGeom>
        </p:spPr>
        <p:txBody>
          <a:bodyPr wrap="none">
            <a:spAutoFit/>
          </a:bodyPr>
          <a:lstStyle/>
          <a:p>
            <a:r>
              <a:rPr lang="en-US"/>
              <a:t>G.E. Hutchinson</a:t>
            </a:r>
          </a:p>
        </p:txBody>
      </p:sp>
      <p:sp>
        <p:nvSpPr>
          <p:cNvPr id="4" name="Rectangle 3">
            <a:extLst>
              <a:ext uri="{FF2B5EF4-FFF2-40B4-BE49-F238E27FC236}">
                <a16:creationId xmlns:a16="http://schemas.microsoft.com/office/drawing/2014/main" id="{D88BBBA6-BD8C-974A-9E07-D823925559A8}"/>
              </a:ext>
            </a:extLst>
          </p:cNvPr>
          <p:cNvSpPr/>
          <p:nvPr/>
        </p:nvSpPr>
        <p:spPr>
          <a:xfrm>
            <a:off x="206635" y="1470530"/>
            <a:ext cx="6128711" cy="1754326"/>
          </a:xfrm>
          <a:prstGeom prst="rect">
            <a:avLst/>
          </a:prstGeom>
        </p:spPr>
        <p:txBody>
          <a:bodyPr wrap="square">
            <a:spAutoFit/>
          </a:bodyPr>
          <a:lstStyle/>
          <a:p>
            <a:r>
              <a:rPr lang="en-US" dirty="0"/>
              <a:t>“In the pre-</a:t>
            </a:r>
            <a:r>
              <a:rPr lang="en-US" dirty="0" err="1"/>
              <a:t>Hutchinsonian</a:t>
            </a:r>
            <a:r>
              <a:rPr lang="en-US" dirty="0"/>
              <a:t> formulation, ecology and natural history were essentially identical.  After Hutchinson, ecology took a new multi-level complexity.  It had become legitimate to study physical or chemical properties of ecosystems in their own right.  This basically biogeochemical notion had existed in Russia, but Hutchinson brought it west.’ - Larry </a:t>
            </a:r>
            <a:r>
              <a:rPr lang="en-US" dirty="0" err="1"/>
              <a:t>Slobotkin</a:t>
            </a:r>
            <a:endParaRPr lang="en-US" dirty="0"/>
          </a:p>
        </p:txBody>
      </p:sp>
      <p:sp>
        <p:nvSpPr>
          <p:cNvPr id="10" name="Rectangle 9">
            <a:extLst>
              <a:ext uri="{FF2B5EF4-FFF2-40B4-BE49-F238E27FC236}">
                <a16:creationId xmlns:a16="http://schemas.microsoft.com/office/drawing/2014/main" id="{93717D9A-97ED-F042-8313-CCE63D3CD622}"/>
              </a:ext>
            </a:extLst>
          </p:cNvPr>
          <p:cNvSpPr/>
          <p:nvPr/>
        </p:nvSpPr>
        <p:spPr>
          <a:xfrm>
            <a:off x="206635" y="3475710"/>
            <a:ext cx="6293320" cy="3416320"/>
          </a:xfrm>
          <a:prstGeom prst="rect">
            <a:avLst/>
          </a:prstGeom>
        </p:spPr>
        <p:txBody>
          <a:bodyPr wrap="square">
            <a:spAutoFit/>
          </a:bodyPr>
          <a:lstStyle/>
          <a:p>
            <a:r>
              <a:rPr lang="en-US" dirty="0"/>
              <a:t>In lecture and papers, Hutchinson introduced the the idea of </a:t>
            </a:r>
            <a:r>
              <a:rPr lang="en-US" b="1" dirty="0"/>
              <a:t>"Circular Causal Systems" </a:t>
            </a:r>
            <a:r>
              <a:rPr lang="en-US" dirty="0"/>
              <a:t>- the tight link between biological and physical processes, and that the activity of organisms balanced the effects on the cycles of chemicals through organisms. He argued that the changes in biological productivity were related to the changes of available nutrients. He stated that the condition in  which organisms existed were systems of feedback loops. In his systems view,  there were both living and non-living feedback loops which followed the same basic principles. </a:t>
            </a:r>
            <a:r>
              <a:rPr lang="en-US" dirty="0">
                <a:solidFill>
                  <a:srgbClr val="FF0000"/>
                </a:solidFill>
              </a:rPr>
              <a:t>This idea led to the development of </a:t>
            </a:r>
            <a:r>
              <a:rPr lang="en-US" b="1" dirty="0">
                <a:solidFill>
                  <a:srgbClr val="FF0000"/>
                </a:solidFill>
              </a:rPr>
              <a:t>systems ecology </a:t>
            </a:r>
            <a:r>
              <a:rPr lang="en-US" dirty="0">
                <a:solidFill>
                  <a:srgbClr val="FF0000"/>
                </a:solidFill>
              </a:rPr>
              <a:t>by his student H.T. </a:t>
            </a:r>
            <a:r>
              <a:rPr lang="en-US" dirty="0" err="1">
                <a:solidFill>
                  <a:srgbClr val="FF0000"/>
                </a:solidFill>
              </a:rPr>
              <a:t>Odum</a:t>
            </a:r>
            <a:r>
              <a:rPr lang="en-US" dirty="0">
                <a:solidFill>
                  <a:srgbClr val="FF0000"/>
                </a:solidFill>
              </a:rPr>
              <a:t> and H.T.’s brother, Gene.  They were soon followed by others including George Van Dyne, NREL’s founder.</a:t>
            </a:r>
          </a:p>
        </p:txBody>
      </p:sp>
      <p:sp>
        <p:nvSpPr>
          <p:cNvPr id="18" name="TextBox 17">
            <a:extLst>
              <a:ext uri="{FF2B5EF4-FFF2-40B4-BE49-F238E27FC236}">
                <a16:creationId xmlns:a16="http://schemas.microsoft.com/office/drawing/2014/main" id="{DEE1FF6E-7A2D-4942-B724-0DEA9A16E2B9}"/>
              </a:ext>
            </a:extLst>
          </p:cNvPr>
          <p:cNvSpPr txBox="1"/>
          <p:nvPr/>
        </p:nvSpPr>
        <p:spPr>
          <a:xfrm>
            <a:off x="6335346" y="5243979"/>
            <a:ext cx="2685351" cy="1477328"/>
          </a:xfrm>
          <a:prstGeom prst="rect">
            <a:avLst/>
          </a:prstGeom>
          <a:noFill/>
        </p:spPr>
        <p:txBody>
          <a:bodyPr wrap="none" rtlCol="0">
            <a:spAutoFit/>
          </a:bodyPr>
          <a:lstStyle/>
          <a:p>
            <a:r>
              <a:rPr lang="en-US" dirty="0" err="1"/>
              <a:t>Begining</a:t>
            </a:r>
            <a:r>
              <a:rPr lang="en-US" dirty="0"/>
              <a:t> in the mid-1940s,</a:t>
            </a:r>
          </a:p>
          <a:p>
            <a:r>
              <a:rPr lang="en-US" dirty="0"/>
              <a:t>Hutchinson regularly</a:t>
            </a:r>
          </a:p>
          <a:p>
            <a:r>
              <a:rPr lang="en-US" dirty="0"/>
              <a:t>included climate change </a:t>
            </a:r>
          </a:p>
          <a:p>
            <a:r>
              <a:rPr lang="en-US" dirty="0"/>
              <a:t>discussions in his ecology</a:t>
            </a:r>
          </a:p>
          <a:p>
            <a:r>
              <a:rPr lang="en-US" dirty="0"/>
              <a:t>classes at Yale</a:t>
            </a:r>
          </a:p>
        </p:txBody>
      </p:sp>
      <p:pic>
        <p:nvPicPr>
          <p:cNvPr id="3" name="Picture 2">
            <a:extLst>
              <a:ext uri="{FF2B5EF4-FFF2-40B4-BE49-F238E27FC236}">
                <a16:creationId xmlns:a16="http://schemas.microsoft.com/office/drawing/2014/main" id="{8A9357AB-E1B0-A343-B65D-2FA0A8DE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394" y="1600200"/>
            <a:ext cx="2184400" cy="2755900"/>
          </a:xfrm>
          <a:prstGeom prst="rect">
            <a:avLst/>
          </a:prstGeom>
        </p:spPr>
      </p:pic>
    </p:spTree>
    <p:extLst>
      <p:ext uri="{BB962C8B-B14F-4D97-AF65-F5344CB8AC3E}">
        <p14:creationId xmlns:p14="http://schemas.microsoft.com/office/powerpoint/2010/main" val="208285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0F347E27-495D-5A4C-A673-494923D75A41}"/>
              </a:ext>
            </a:extLst>
          </p:cNvPr>
          <p:cNvSpPr/>
          <p:nvPr/>
        </p:nvSpPr>
        <p:spPr>
          <a:xfrm>
            <a:off x="990600" y="276821"/>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6FDAF82-AE7C-5A4F-9AFE-B9628398C37B}"/>
              </a:ext>
            </a:extLst>
          </p:cNvPr>
          <p:cNvSpPr txBox="1"/>
          <p:nvPr/>
        </p:nvSpPr>
        <p:spPr>
          <a:xfrm>
            <a:off x="126485" y="348734"/>
            <a:ext cx="742511" cy="369332"/>
          </a:xfrm>
          <a:prstGeom prst="rect">
            <a:avLst/>
          </a:prstGeom>
          <a:noFill/>
        </p:spPr>
        <p:txBody>
          <a:bodyPr wrap="none" rtlCol="0">
            <a:spAutoFit/>
          </a:bodyPr>
          <a:lstStyle/>
          <a:p>
            <a:r>
              <a:rPr lang="en-US" dirty="0"/>
              <a:t>1960s</a:t>
            </a:r>
          </a:p>
        </p:txBody>
      </p:sp>
      <p:sp>
        <p:nvSpPr>
          <p:cNvPr id="2" name="TextBox 1">
            <a:extLst>
              <a:ext uri="{FF2B5EF4-FFF2-40B4-BE49-F238E27FC236}">
                <a16:creationId xmlns:a16="http://schemas.microsoft.com/office/drawing/2014/main" id="{5D5C6C0A-D5A1-1544-899F-C33356D55000}"/>
              </a:ext>
            </a:extLst>
          </p:cNvPr>
          <p:cNvSpPr txBox="1"/>
          <p:nvPr/>
        </p:nvSpPr>
        <p:spPr>
          <a:xfrm>
            <a:off x="1810857" y="244590"/>
            <a:ext cx="7317965" cy="923330"/>
          </a:xfrm>
          <a:prstGeom prst="rect">
            <a:avLst/>
          </a:prstGeom>
          <a:noFill/>
        </p:spPr>
        <p:txBody>
          <a:bodyPr wrap="none" rtlCol="0">
            <a:spAutoFit/>
          </a:bodyPr>
          <a:lstStyle/>
          <a:p>
            <a:pPr marL="285750" indent="-285750">
              <a:buFontTx/>
              <a:buChar char="-"/>
            </a:pPr>
            <a:r>
              <a:rPr lang="en-US" dirty="0">
                <a:solidFill>
                  <a:srgbClr val="C00000"/>
                </a:solidFill>
              </a:rPr>
              <a:t>G Van Dyne articulates vision of systems ecology in ORNL report  - 1966 #</a:t>
            </a:r>
          </a:p>
          <a:p>
            <a:pPr marL="285750" indent="-285750">
              <a:buFontTx/>
              <a:buChar char="-"/>
            </a:pPr>
            <a:r>
              <a:rPr lang="en-US" b="1" dirty="0"/>
              <a:t>IBP</a:t>
            </a:r>
            <a:r>
              <a:rPr lang="en-US" dirty="0"/>
              <a:t> – established in 1964, ran through 1974 </a:t>
            </a:r>
          </a:p>
          <a:p>
            <a:pPr marL="285750" indent="-285750">
              <a:buFontTx/>
              <a:buChar char="-"/>
            </a:pPr>
            <a:r>
              <a:rPr lang="en-US" b="1" dirty="0"/>
              <a:t>NSF Ecosystems Program – </a:t>
            </a:r>
            <a:r>
              <a:rPr lang="en-US" dirty="0"/>
              <a:t>established in 1969</a:t>
            </a:r>
          </a:p>
        </p:txBody>
      </p:sp>
      <p:pic>
        <p:nvPicPr>
          <p:cNvPr id="10" name="Picture 9">
            <a:extLst>
              <a:ext uri="{FF2B5EF4-FFF2-40B4-BE49-F238E27FC236}">
                <a16:creationId xmlns:a16="http://schemas.microsoft.com/office/drawing/2014/main" id="{5E4BBDBB-00A8-284C-B86E-5CCBE960CC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3051" y="1218463"/>
            <a:ext cx="3657600" cy="2384792"/>
          </a:xfrm>
          <a:prstGeom prst="rect">
            <a:avLst/>
          </a:prstGeom>
        </p:spPr>
      </p:pic>
      <p:sp>
        <p:nvSpPr>
          <p:cNvPr id="4" name="Oval 3">
            <a:extLst>
              <a:ext uri="{FF2B5EF4-FFF2-40B4-BE49-F238E27FC236}">
                <a16:creationId xmlns:a16="http://schemas.microsoft.com/office/drawing/2014/main" id="{F5B610D7-4AA7-B14A-951E-43E039FFED21}"/>
              </a:ext>
            </a:extLst>
          </p:cNvPr>
          <p:cNvSpPr/>
          <p:nvPr/>
        </p:nvSpPr>
        <p:spPr>
          <a:xfrm>
            <a:off x="6911676" y="1664376"/>
            <a:ext cx="479724" cy="7059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18D4EA5-99A1-7042-B759-D0A4181D4EA0}"/>
              </a:ext>
            </a:extLst>
          </p:cNvPr>
          <p:cNvSpPr txBox="1"/>
          <p:nvPr/>
        </p:nvSpPr>
        <p:spPr>
          <a:xfrm>
            <a:off x="4995254" y="3653798"/>
            <a:ext cx="3832844" cy="830997"/>
          </a:xfrm>
          <a:prstGeom prst="rect">
            <a:avLst/>
          </a:prstGeom>
          <a:noFill/>
        </p:spPr>
        <p:txBody>
          <a:bodyPr wrap="none" rtlCol="0">
            <a:spAutoFit/>
          </a:bodyPr>
          <a:lstStyle/>
          <a:p>
            <a:r>
              <a:rPr lang="en-US" sz="1600"/>
              <a:t>Left to Right top row: Norm French,</a:t>
            </a:r>
          </a:p>
          <a:p>
            <a:r>
              <a:rPr lang="en-US" sz="1600"/>
              <a:t> Jim Gibson, George Van Dyne, Melvin Dyer;</a:t>
            </a:r>
          </a:p>
          <a:p>
            <a:r>
              <a:rPr lang="en-US" sz="1600"/>
              <a:t> Front Row: Freeman Smith, George Innis</a:t>
            </a:r>
          </a:p>
        </p:txBody>
      </p:sp>
      <p:pic>
        <p:nvPicPr>
          <p:cNvPr id="7" name="Picture 6">
            <a:extLst>
              <a:ext uri="{FF2B5EF4-FFF2-40B4-BE49-F238E27FC236}">
                <a16:creationId xmlns:a16="http://schemas.microsoft.com/office/drawing/2014/main" id="{AB4D145E-7694-FA44-8842-C409C569AB01}"/>
              </a:ext>
            </a:extLst>
          </p:cNvPr>
          <p:cNvPicPr>
            <a:picLocks noChangeAspect="1"/>
          </p:cNvPicPr>
          <p:nvPr/>
        </p:nvPicPr>
        <p:blipFill rotWithShape="1">
          <a:blip r:embed="rId4">
            <a:extLst>
              <a:ext uri="{28A0092B-C50C-407E-A947-70E740481C1C}">
                <a14:useLocalDpi xmlns:a14="http://schemas.microsoft.com/office/drawing/2010/main" val="0"/>
              </a:ext>
            </a:extLst>
          </a:blip>
          <a:srcRect l="8269" t="7437" b="3655"/>
          <a:stretch/>
        </p:blipFill>
        <p:spPr>
          <a:xfrm>
            <a:off x="5076074" y="4585882"/>
            <a:ext cx="1615777" cy="2080172"/>
          </a:xfrm>
          <a:prstGeom prst="rect">
            <a:avLst/>
          </a:prstGeom>
        </p:spPr>
      </p:pic>
      <p:sp>
        <p:nvSpPr>
          <p:cNvPr id="12" name="TextBox 11">
            <a:extLst>
              <a:ext uri="{FF2B5EF4-FFF2-40B4-BE49-F238E27FC236}">
                <a16:creationId xmlns:a16="http://schemas.microsoft.com/office/drawing/2014/main" id="{767BDE3C-68B5-5F44-B313-CC8FC73B7D0C}"/>
              </a:ext>
            </a:extLst>
          </p:cNvPr>
          <p:cNvSpPr txBox="1"/>
          <p:nvPr/>
        </p:nvSpPr>
        <p:spPr>
          <a:xfrm>
            <a:off x="6967591" y="4806272"/>
            <a:ext cx="2151009" cy="923330"/>
          </a:xfrm>
          <a:prstGeom prst="rect">
            <a:avLst/>
          </a:prstGeom>
          <a:noFill/>
        </p:spPr>
        <p:txBody>
          <a:bodyPr wrap="square" rtlCol="0">
            <a:spAutoFit/>
          </a:bodyPr>
          <a:lstStyle/>
          <a:p>
            <a:r>
              <a:rPr lang="en-US"/>
              <a:t>Ecosystems,</a:t>
            </a:r>
          </a:p>
          <a:p>
            <a:r>
              <a:rPr lang="en-US"/>
              <a:t>Systems Ecology and </a:t>
            </a:r>
          </a:p>
          <a:p>
            <a:r>
              <a:rPr lang="en-US"/>
              <a:t>Systems Ecologists</a:t>
            </a:r>
          </a:p>
        </p:txBody>
      </p:sp>
      <p:sp>
        <p:nvSpPr>
          <p:cNvPr id="13" name="TextBox 12">
            <a:extLst>
              <a:ext uri="{FF2B5EF4-FFF2-40B4-BE49-F238E27FC236}">
                <a16:creationId xmlns:a16="http://schemas.microsoft.com/office/drawing/2014/main" id="{C279EE5B-4EC4-1D46-8504-9A7DAF27A59F}"/>
              </a:ext>
            </a:extLst>
          </p:cNvPr>
          <p:cNvSpPr txBox="1"/>
          <p:nvPr/>
        </p:nvSpPr>
        <p:spPr>
          <a:xfrm>
            <a:off x="12700" y="4479974"/>
            <a:ext cx="5063374" cy="2308324"/>
          </a:xfrm>
          <a:prstGeom prst="rect">
            <a:avLst/>
          </a:prstGeom>
          <a:noFill/>
        </p:spPr>
        <p:txBody>
          <a:bodyPr wrap="none" rtlCol="0">
            <a:spAutoFit/>
          </a:bodyPr>
          <a:lstStyle/>
          <a:p>
            <a:r>
              <a:rPr lang="en-US"/>
              <a:t>“Systems ecology will call for an interdisciplinary</a:t>
            </a:r>
          </a:p>
          <a:p>
            <a:r>
              <a:rPr lang="en-US"/>
              <a:t> team of systems ecologists, systems analysts and </a:t>
            </a:r>
          </a:p>
          <a:p>
            <a:r>
              <a:rPr lang="en-US"/>
              <a:t>operations researchers ( if they can be separated),</a:t>
            </a:r>
          </a:p>
          <a:p>
            <a:r>
              <a:rPr lang="en-US"/>
              <a:t> conventional ecologists, mathematicians, computer</a:t>
            </a:r>
          </a:p>
          <a:p>
            <a:r>
              <a:rPr lang="en-US"/>
              <a:t> technologists, and applied ecologists, including</a:t>
            </a:r>
          </a:p>
          <a:p>
            <a:r>
              <a:rPr lang="en-US"/>
              <a:t> agriculturalists and natural resource managers </a:t>
            </a:r>
          </a:p>
          <a:p>
            <a:r>
              <a:rPr lang="en-US"/>
              <a:t>of various disciplines." </a:t>
            </a:r>
          </a:p>
          <a:p>
            <a:endParaRPr lang="en-US"/>
          </a:p>
        </p:txBody>
      </p:sp>
      <p:sp>
        <p:nvSpPr>
          <p:cNvPr id="15" name="TextBox 14">
            <a:extLst>
              <a:ext uri="{FF2B5EF4-FFF2-40B4-BE49-F238E27FC236}">
                <a16:creationId xmlns:a16="http://schemas.microsoft.com/office/drawing/2014/main" id="{B8E41FAA-FD0A-9E49-B152-A6DC4210FDD4}"/>
              </a:ext>
            </a:extLst>
          </p:cNvPr>
          <p:cNvSpPr txBox="1"/>
          <p:nvPr/>
        </p:nvSpPr>
        <p:spPr>
          <a:xfrm>
            <a:off x="0" y="1664376"/>
            <a:ext cx="5004832" cy="2585323"/>
          </a:xfrm>
          <a:prstGeom prst="rect">
            <a:avLst/>
          </a:prstGeom>
          <a:noFill/>
        </p:spPr>
        <p:txBody>
          <a:bodyPr wrap="none" rtlCol="0">
            <a:spAutoFit/>
          </a:bodyPr>
          <a:lstStyle/>
          <a:p>
            <a:r>
              <a:rPr lang="en-US"/>
              <a:t>“There has been a gradual but distinct shift in</a:t>
            </a:r>
          </a:p>
          <a:p>
            <a:r>
              <a:rPr lang="en-US"/>
              <a:t> emphasis in ecological studies and training</a:t>
            </a:r>
          </a:p>
          <a:p>
            <a:r>
              <a:rPr lang="en-US"/>
              <a:t> from the description and inventory of ecosystem …</a:t>
            </a:r>
          </a:p>
          <a:p>
            <a:r>
              <a:rPr lang="en-US"/>
              <a:t> to the study of energy flow, nutrient cycles, and</a:t>
            </a:r>
          </a:p>
          <a:p>
            <a:r>
              <a:rPr lang="en-US"/>
              <a:t> productivity of ecosystems. More workers are</a:t>
            </a:r>
          </a:p>
          <a:p>
            <a:r>
              <a:rPr lang="en-US"/>
              <a:t> extending knowledge from the “anatomy” to the</a:t>
            </a:r>
          </a:p>
          <a:p>
            <a:r>
              <a:rPr lang="en-US"/>
              <a:t> “physiology” of the environment. This requires</a:t>
            </a:r>
          </a:p>
          <a:p>
            <a:r>
              <a:rPr lang="en-US"/>
              <a:t> different concepts, tools and methods.”</a:t>
            </a:r>
          </a:p>
          <a:p>
            <a:endParaRPr lang="en-US"/>
          </a:p>
        </p:txBody>
      </p:sp>
    </p:spTree>
    <p:extLst>
      <p:ext uri="{BB962C8B-B14F-4D97-AF65-F5344CB8AC3E}">
        <p14:creationId xmlns:p14="http://schemas.microsoft.com/office/powerpoint/2010/main" val="45107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ecx.images-amazon.com/images/I/51VSzopx5ZL.jpg"/>
          <p:cNvPicPr/>
          <p:nvPr/>
        </p:nvPicPr>
        <p:blipFill>
          <a:blip r:embed="rId2" cstate="print"/>
          <a:srcRect/>
          <a:stretch>
            <a:fillRect/>
          </a:stretch>
        </p:blipFill>
        <p:spPr bwMode="auto">
          <a:xfrm>
            <a:off x="5601172" y="1636735"/>
            <a:ext cx="2994293" cy="3962400"/>
          </a:xfrm>
          <a:prstGeom prst="rect">
            <a:avLst/>
          </a:prstGeom>
          <a:noFill/>
          <a:ln w="9525">
            <a:noFill/>
            <a:miter lim="800000"/>
            <a:headEnd/>
            <a:tailEnd/>
          </a:ln>
        </p:spPr>
      </p:pic>
      <p:sp>
        <p:nvSpPr>
          <p:cNvPr id="7" name="TextBox 6"/>
          <p:cNvSpPr txBox="1"/>
          <p:nvPr/>
        </p:nvSpPr>
        <p:spPr>
          <a:xfrm>
            <a:off x="647752" y="3760971"/>
            <a:ext cx="6904556" cy="2800767"/>
          </a:xfrm>
          <a:prstGeom prst="rect">
            <a:avLst/>
          </a:prstGeom>
          <a:noFill/>
        </p:spPr>
        <p:txBody>
          <a:bodyPr wrap="square" rtlCol="0">
            <a:spAutoFit/>
          </a:bodyPr>
          <a:lstStyle/>
          <a:p>
            <a:r>
              <a:rPr lang="en-US" sz="1600" dirty="0">
                <a:solidFill>
                  <a:srgbClr val="0070C0"/>
                </a:solidFill>
              </a:rPr>
              <a:t>G. Evelyn Hutchinson </a:t>
            </a:r>
            <a:r>
              <a:rPr lang="en-US" sz="1600" dirty="0"/>
              <a:t>The Biosphere</a:t>
            </a:r>
          </a:p>
          <a:p>
            <a:r>
              <a:rPr lang="en-US" sz="1600" dirty="0">
                <a:solidFill>
                  <a:srgbClr val="0070C0"/>
                </a:solidFill>
              </a:rPr>
              <a:t>Abraham H. Oort </a:t>
            </a:r>
            <a:r>
              <a:rPr lang="en-US" sz="1600" dirty="0"/>
              <a:t>The Energy Cycle of the Earth </a:t>
            </a:r>
          </a:p>
          <a:p>
            <a:r>
              <a:rPr lang="en-US" sz="1600" dirty="0">
                <a:solidFill>
                  <a:srgbClr val="0070C0"/>
                </a:solidFill>
              </a:rPr>
              <a:t>George M. </a:t>
            </a:r>
            <a:r>
              <a:rPr lang="en-US" sz="1600" dirty="0" err="1">
                <a:solidFill>
                  <a:srgbClr val="0070C0"/>
                </a:solidFill>
              </a:rPr>
              <a:t>Woodwell</a:t>
            </a:r>
            <a:r>
              <a:rPr lang="en-US" sz="1600" dirty="0">
                <a:solidFill>
                  <a:srgbClr val="0070C0"/>
                </a:solidFill>
              </a:rPr>
              <a:t> </a:t>
            </a:r>
            <a:r>
              <a:rPr lang="en-US" sz="1600" dirty="0"/>
              <a:t>The Energy Cycle of the Biosphere </a:t>
            </a:r>
            <a:r>
              <a:rPr lang="en-US" sz="1600" dirty="0">
                <a:solidFill>
                  <a:srgbClr val="FF0000"/>
                </a:solidFill>
              </a:rPr>
              <a:t>*</a:t>
            </a:r>
            <a:r>
              <a:rPr lang="en-US" sz="1600" dirty="0"/>
              <a:t> </a:t>
            </a:r>
          </a:p>
          <a:p>
            <a:r>
              <a:rPr lang="en-US" sz="1600" dirty="0">
                <a:solidFill>
                  <a:srgbClr val="0070C0"/>
                </a:solidFill>
              </a:rPr>
              <a:t>H. L. Penman </a:t>
            </a:r>
            <a:r>
              <a:rPr lang="en-US" sz="1600" dirty="0"/>
              <a:t>The Water Cycle</a:t>
            </a:r>
          </a:p>
          <a:p>
            <a:r>
              <a:rPr lang="en-US" sz="1600" dirty="0">
                <a:solidFill>
                  <a:srgbClr val="0070C0"/>
                </a:solidFill>
              </a:rPr>
              <a:t>Preston Cloud and </a:t>
            </a:r>
            <a:r>
              <a:rPr lang="en-US" sz="1600" dirty="0" err="1">
                <a:solidFill>
                  <a:srgbClr val="0070C0"/>
                </a:solidFill>
              </a:rPr>
              <a:t>Aharon</a:t>
            </a:r>
            <a:r>
              <a:rPr lang="en-US" sz="1600" dirty="0">
                <a:solidFill>
                  <a:srgbClr val="0070C0"/>
                </a:solidFill>
              </a:rPr>
              <a:t> </a:t>
            </a:r>
            <a:r>
              <a:rPr lang="en-US" sz="1600" dirty="0" err="1">
                <a:solidFill>
                  <a:srgbClr val="0070C0"/>
                </a:solidFill>
              </a:rPr>
              <a:t>Gibor</a:t>
            </a:r>
            <a:r>
              <a:rPr lang="en-US" sz="1600" dirty="0">
                <a:solidFill>
                  <a:srgbClr val="0070C0"/>
                </a:solidFill>
              </a:rPr>
              <a:t> </a:t>
            </a:r>
            <a:r>
              <a:rPr lang="en-US" sz="1600" dirty="0"/>
              <a:t>The Oxygen Cycle</a:t>
            </a:r>
          </a:p>
          <a:p>
            <a:r>
              <a:rPr lang="en-US" sz="1600" dirty="0">
                <a:solidFill>
                  <a:srgbClr val="0070C0"/>
                </a:solidFill>
              </a:rPr>
              <a:t>Bert Bolin </a:t>
            </a:r>
            <a:r>
              <a:rPr lang="en-US" sz="1600" dirty="0"/>
              <a:t>The Carbon Cycle </a:t>
            </a:r>
            <a:r>
              <a:rPr lang="en-US" sz="1600" dirty="0">
                <a:solidFill>
                  <a:srgbClr val="FF0000"/>
                </a:solidFill>
              </a:rPr>
              <a:t>*</a:t>
            </a:r>
          </a:p>
          <a:p>
            <a:r>
              <a:rPr lang="en-US" sz="1600" dirty="0">
                <a:solidFill>
                  <a:srgbClr val="0070C0"/>
                </a:solidFill>
              </a:rPr>
              <a:t>C. C. </a:t>
            </a:r>
            <a:r>
              <a:rPr lang="en-US" sz="1600" dirty="0" err="1">
                <a:solidFill>
                  <a:srgbClr val="0070C0"/>
                </a:solidFill>
              </a:rPr>
              <a:t>Delwiche</a:t>
            </a:r>
            <a:r>
              <a:rPr lang="en-US" sz="1600" dirty="0">
                <a:solidFill>
                  <a:srgbClr val="0070C0"/>
                </a:solidFill>
              </a:rPr>
              <a:t> </a:t>
            </a:r>
            <a:r>
              <a:rPr lang="en-US" sz="1600" dirty="0"/>
              <a:t>The Nitrogen Cycle</a:t>
            </a:r>
          </a:p>
          <a:p>
            <a:r>
              <a:rPr lang="en-US" sz="1600" dirty="0">
                <a:solidFill>
                  <a:srgbClr val="0070C0"/>
                </a:solidFill>
              </a:rPr>
              <a:t>Edward S. </a:t>
            </a:r>
            <a:r>
              <a:rPr lang="en-US" sz="1600" dirty="0" err="1">
                <a:solidFill>
                  <a:srgbClr val="0070C0"/>
                </a:solidFill>
              </a:rPr>
              <a:t>Deevey</a:t>
            </a:r>
            <a:r>
              <a:rPr lang="en-US" sz="1600" dirty="0"/>
              <a:t>, Jr. Mineral Cycles</a:t>
            </a:r>
          </a:p>
          <a:p>
            <a:r>
              <a:rPr lang="en-US" sz="1600" dirty="0">
                <a:solidFill>
                  <a:srgbClr val="0070C0"/>
                </a:solidFill>
              </a:rPr>
              <a:t>Lester R. Brown </a:t>
            </a:r>
            <a:r>
              <a:rPr lang="en-US" sz="1600" dirty="0"/>
              <a:t>Human Food Production as a Process in the Biosphere</a:t>
            </a:r>
          </a:p>
          <a:p>
            <a:r>
              <a:rPr lang="en-US" sz="1600" dirty="0"/>
              <a:t> </a:t>
            </a:r>
            <a:r>
              <a:rPr lang="en-US" sz="1600" dirty="0">
                <a:solidFill>
                  <a:srgbClr val="0070C0"/>
                </a:solidFill>
              </a:rPr>
              <a:t>S. Fred Singer </a:t>
            </a:r>
            <a:r>
              <a:rPr lang="en-US" sz="1600" dirty="0"/>
              <a:t>Human Energy Production as a Process in the Biosphere</a:t>
            </a:r>
          </a:p>
          <a:p>
            <a:r>
              <a:rPr lang="en-US" sz="1600" dirty="0"/>
              <a:t> </a:t>
            </a:r>
            <a:r>
              <a:rPr lang="en-US" sz="1600" dirty="0">
                <a:solidFill>
                  <a:srgbClr val="0070C0"/>
                </a:solidFill>
              </a:rPr>
              <a:t>Harrison Brown </a:t>
            </a:r>
            <a:r>
              <a:rPr lang="en-US" sz="1600" dirty="0"/>
              <a:t>Human Materials Production as a Process in the Biosphere</a:t>
            </a:r>
          </a:p>
        </p:txBody>
      </p:sp>
      <p:sp>
        <p:nvSpPr>
          <p:cNvPr id="6" name="TextBox 5">
            <a:extLst>
              <a:ext uri="{FF2B5EF4-FFF2-40B4-BE49-F238E27FC236}">
                <a16:creationId xmlns:a16="http://schemas.microsoft.com/office/drawing/2014/main" id="{475C084C-23FA-644C-8E60-2E8B1E0F88D4}"/>
              </a:ext>
            </a:extLst>
          </p:cNvPr>
          <p:cNvSpPr txBox="1"/>
          <p:nvPr/>
        </p:nvSpPr>
        <p:spPr>
          <a:xfrm>
            <a:off x="1593669" y="335535"/>
            <a:ext cx="7560659" cy="923330"/>
          </a:xfrm>
          <a:prstGeom prst="rect">
            <a:avLst/>
          </a:prstGeom>
          <a:noFill/>
        </p:spPr>
        <p:txBody>
          <a:bodyPr wrap="none" rtlCol="0">
            <a:spAutoFit/>
          </a:bodyPr>
          <a:lstStyle/>
          <a:p>
            <a:r>
              <a:rPr lang="en-US" i="1" dirty="0">
                <a:solidFill>
                  <a:srgbClr val="C00000"/>
                </a:solidFill>
              </a:rPr>
              <a:t>- Scientific American</a:t>
            </a:r>
            <a:r>
              <a:rPr lang="en-US" dirty="0">
                <a:solidFill>
                  <a:srgbClr val="C00000"/>
                </a:solidFill>
              </a:rPr>
              <a:t> - </a:t>
            </a:r>
            <a:r>
              <a:rPr lang="en-US" b="1" dirty="0">
                <a:solidFill>
                  <a:srgbClr val="C00000"/>
                </a:solidFill>
              </a:rPr>
              <a:t>The Biosphere </a:t>
            </a:r>
            <a:r>
              <a:rPr lang="en-US" dirty="0">
                <a:solidFill>
                  <a:srgbClr val="C00000"/>
                </a:solidFill>
              </a:rPr>
              <a:t>–GE Hutchison et al. – September 1970 # </a:t>
            </a:r>
          </a:p>
          <a:p>
            <a:r>
              <a:rPr lang="en-US" dirty="0"/>
              <a:t>- B. Bolin begins Global Carbon Cycle Program at SCOPE -  1979 #</a:t>
            </a:r>
          </a:p>
          <a:p>
            <a:endParaRPr lang="en-US" dirty="0"/>
          </a:p>
        </p:txBody>
      </p:sp>
      <p:sp>
        <p:nvSpPr>
          <p:cNvPr id="3" name="TextBox 2">
            <a:extLst>
              <a:ext uri="{FF2B5EF4-FFF2-40B4-BE49-F238E27FC236}">
                <a16:creationId xmlns:a16="http://schemas.microsoft.com/office/drawing/2014/main" id="{7BD4B550-F7E1-1642-9D4F-832D2C6DCEF3}"/>
              </a:ext>
            </a:extLst>
          </p:cNvPr>
          <p:cNvSpPr txBox="1"/>
          <p:nvPr/>
        </p:nvSpPr>
        <p:spPr>
          <a:xfrm>
            <a:off x="152400" y="348734"/>
            <a:ext cx="742511" cy="369332"/>
          </a:xfrm>
          <a:prstGeom prst="rect">
            <a:avLst/>
          </a:prstGeom>
          <a:noFill/>
        </p:spPr>
        <p:txBody>
          <a:bodyPr wrap="none" rtlCol="0">
            <a:spAutoFit/>
          </a:bodyPr>
          <a:lstStyle/>
          <a:p>
            <a:r>
              <a:rPr lang="en-US" dirty="0"/>
              <a:t>1970s</a:t>
            </a:r>
          </a:p>
        </p:txBody>
      </p:sp>
      <p:pic>
        <p:nvPicPr>
          <p:cNvPr id="4" name="Picture 3">
            <a:extLst>
              <a:ext uri="{FF2B5EF4-FFF2-40B4-BE49-F238E27FC236}">
                <a16:creationId xmlns:a16="http://schemas.microsoft.com/office/drawing/2014/main" id="{F045F7A9-AEEF-F947-8855-516737561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636735"/>
            <a:ext cx="4419600" cy="1792265"/>
          </a:xfrm>
          <a:prstGeom prst="rect">
            <a:avLst/>
          </a:prstGeom>
        </p:spPr>
      </p:pic>
      <p:sp>
        <p:nvSpPr>
          <p:cNvPr id="8" name="Oval 7">
            <a:extLst>
              <a:ext uri="{FF2B5EF4-FFF2-40B4-BE49-F238E27FC236}">
                <a16:creationId xmlns:a16="http://schemas.microsoft.com/office/drawing/2014/main" id="{5F911E32-B28F-0344-9F8E-67566233BC93}"/>
              </a:ext>
            </a:extLst>
          </p:cNvPr>
          <p:cNvSpPr/>
          <p:nvPr/>
        </p:nvSpPr>
        <p:spPr>
          <a:xfrm>
            <a:off x="984069" y="304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84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CC521B-E231-714E-B3A2-3DB588B06B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9670" y="1596350"/>
            <a:ext cx="1116980" cy="1477297"/>
          </a:xfrm>
          <a:prstGeom prst="rect">
            <a:avLst/>
          </a:prstGeom>
        </p:spPr>
      </p:pic>
      <p:pic>
        <p:nvPicPr>
          <p:cNvPr id="7" name="Picture 6">
            <a:extLst>
              <a:ext uri="{FF2B5EF4-FFF2-40B4-BE49-F238E27FC236}">
                <a16:creationId xmlns:a16="http://schemas.microsoft.com/office/drawing/2014/main" id="{F3632375-0D9A-054C-8CB8-340AB659D3EB}"/>
              </a:ext>
            </a:extLst>
          </p:cNvPr>
          <p:cNvPicPr>
            <a:picLocks noChangeAspect="1"/>
          </p:cNvPicPr>
          <p:nvPr/>
        </p:nvPicPr>
        <p:blipFill rotWithShape="1">
          <a:blip r:embed="rId3">
            <a:extLst>
              <a:ext uri="{28A0092B-C50C-407E-A947-70E740481C1C}">
                <a14:useLocalDpi xmlns:a14="http://schemas.microsoft.com/office/drawing/2010/main" val="0"/>
              </a:ext>
            </a:extLst>
          </a:blip>
          <a:srcRect l="10345" t="9014" r="13793" b="5641"/>
          <a:stretch/>
        </p:blipFill>
        <p:spPr>
          <a:xfrm>
            <a:off x="5739426" y="3429000"/>
            <a:ext cx="825810" cy="1238715"/>
          </a:xfrm>
          <a:prstGeom prst="rect">
            <a:avLst/>
          </a:prstGeom>
        </p:spPr>
      </p:pic>
      <p:pic>
        <p:nvPicPr>
          <p:cNvPr id="9" name="Picture 8">
            <a:extLst>
              <a:ext uri="{FF2B5EF4-FFF2-40B4-BE49-F238E27FC236}">
                <a16:creationId xmlns:a16="http://schemas.microsoft.com/office/drawing/2014/main" id="{342BCE9F-1206-1149-8DA9-80A7E6EC1B10}"/>
              </a:ext>
            </a:extLst>
          </p:cNvPr>
          <p:cNvPicPr>
            <a:picLocks noChangeAspect="1"/>
          </p:cNvPicPr>
          <p:nvPr/>
        </p:nvPicPr>
        <p:blipFill rotWithShape="1">
          <a:blip r:embed="rId4">
            <a:extLst>
              <a:ext uri="{28A0092B-C50C-407E-A947-70E740481C1C}">
                <a14:useLocalDpi xmlns:a14="http://schemas.microsoft.com/office/drawing/2010/main" val="0"/>
              </a:ext>
            </a:extLst>
          </a:blip>
          <a:srcRect l="16327" t="8163" r="10204"/>
          <a:stretch/>
        </p:blipFill>
        <p:spPr>
          <a:xfrm>
            <a:off x="5072246" y="5023068"/>
            <a:ext cx="746760" cy="1244600"/>
          </a:xfrm>
          <a:prstGeom prst="rect">
            <a:avLst/>
          </a:prstGeom>
        </p:spPr>
      </p:pic>
      <p:sp>
        <p:nvSpPr>
          <p:cNvPr id="10" name="TextBox 9">
            <a:extLst>
              <a:ext uri="{FF2B5EF4-FFF2-40B4-BE49-F238E27FC236}">
                <a16:creationId xmlns:a16="http://schemas.microsoft.com/office/drawing/2014/main" id="{B67D53FA-5500-D447-9932-DADAD53608F0}"/>
              </a:ext>
            </a:extLst>
          </p:cNvPr>
          <p:cNvSpPr txBox="1"/>
          <p:nvPr/>
        </p:nvSpPr>
        <p:spPr>
          <a:xfrm>
            <a:off x="5868061" y="2289138"/>
            <a:ext cx="1669047" cy="646331"/>
          </a:xfrm>
          <a:prstGeom prst="rect">
            <a:avLst/>
          </a:prstGeom>
          <a:noFill/>
        </p:spPr>
        <p:txBody>
          <a:bodyPr wrap="none" rtlCol="0">
            <a:spAutoFit/>
          </a:bodyPr>
          <a:lstStyle/>
          <a:p>
            <a:r>
              <a:rPr lang="en-US"/>
              <a:t>SCOPE 13</a:t>
            </a:r>
          </a:p>
          <a:p>
            <a:r>
              <a:rPr lang="en-US"/>
              <a:t>Bolin (ed.) 1979</a:t>
            </a:r>
          </a:p>
        </p:txBody>
      </p:sp>
      <p:sp>
        <p:nvSpPr>
          <p:cNvPr id="11" name="TextBox 10">
            <a:extLst>
              <a:ext uri="{FF2B5EF4-FFF2-40B4-BE49-F238E27FC236}">
                <a16:creationId xmlns:a16="http://schemas.microsoft.com/office/drawing/2014/main" id="{EC779B21-CE4E-5A45-9846-9E60A52BB081}"/>
              </a:ext>
            </a:extLst>
          </p:cNvPr>
          <p:cNvSpPr txBox="1"/>
          <p:nvPr/>
        </p:nvSpPr>
        <p:spPr>
          <a:xfrm>
            <a:off x="6838727" y="4116583"/>
            <a:ext cx="2276970" cy="646331"/>
          </a:xfrm>
          <a:prstGeom prst="rect">
            <a:avLst/>
          </a:prstGeom>
          <a:noFill/>
        </p:spPr>
        <p:txBody>
          <a:bodyPr wrap="none" rtlCol="0">
            <a:spAutoFit/>
          </a:bodyPr>
          <a:lstStyle/>
          <a:p>
            <a:r>
              <a:rPr lang="en-US"/>
              <a:t>SCOPE 16</a:t>
            </a:r>
          </a:p>
          <a:p>
            <a:r>
              <a:rPr lang="en-US"/>
              <a:t>Bolin et al. (eds.) 1981</a:t>
            </a:r>
          </a:p>
        </p:txBody>
      </p:sp>
      <p:sp>
        <p:nvSpPr>
          <p:cNvPr id="13" name="TextBox 12">
            <a:extLst>
              <a:ext uri="{FF2B5EF4-FFF2-40B4-BE49-F238E27FC236}">
                <a16:creationId xmlns:a16="http://schemas.microsoft.com/office/drawing/2014/main" id="{EF2749E3-CBAD-2C40-B5C8-4E87744FBBAE}"/>
              </a:ext>
            </a:extLst>
          </p:cNvPr>
          <p:cNvSpPr txBox="1"/>
          <p:nvPr/>
        </p:nvSpPr>
        <p:spPr>
          <a:xfrm>
            <a:off x="6139268" y="5648895"/>
            <a:ext cx="2276970" cy="646331"/>
          </a:xfrm>
          <a:prstGeom prst="rect">
            <a:avLst/>
          </a:prstGeom>
          <a:noFill/>
        </p:spPr>
        <p:txBody>
          <a:bodyPr wrap="none" rtlCol="0">
            <a:spAutoFit/>
          </a:bodyPr>
          <a:lstStyle/>
          <a:p>
            <a:r>
              <a:rPr lang="en-US"/>
              <a:t>SCOPE 29</a:t>
            </a:r>
          </a:p>
          <a:p>
            <a:r>
              <a:rPr lang="en-US"/>
              <a:t>Bolin et al. (eds.) 1986</a:t>
            </a:r>
          </a:p>
        </p:txBody>
      </p:sp>
      <p:pic>
        <p:nvPicPr>
          <p:cNvPr id="4" name="Picture 3">
            <a:extLst>
              <a:ext uri="{FF2B5EF4-FFF2-40B4-BE49-F238E27FC236}">
                <a16:creationId xmlns:a16="http://schemas.microsoft.com/office/drawing/2014/main" id="{2DDCD155-D81B-104B-9D5F-BEC8230B9A9A}"/>
              </a:ext>
            </a:extLst>
          </p:cNvPr>
          <p:cNvPicPr>
            <a:picLocks noChangeAspect="1"/>
          </p:cNvPicPr>
          <p:nvPr/>
        </p:nvPicPr>
        <p:blipFill rotWithShape="1">
          <a:blip r:embed="rId5">
            <a:extLst>
              <a:ext uri="{28A0092B-C50C-407E-A947-70E740481C1C}">
                <a14:useLocalDpi xmlns:a14="http://schemas.microsoft.com/office/drawing/2010/main" val="0"/>
              </a:ext>
            </a:extLst>
          </a:blip>
          <a:srcRect t="4385"/>
          <a:stretch/>
        </p:blipFill>
        <p:spPr>
          <a:xfrm>
            <a:off x="572865" y="2498851"/>
            <a:ext cx="2349500" cy="2962894"/>
          </a:xfrm>
          <a:prstGeom prst="ellipse">
            <a:avLst/>
          </a:prstGeom>
        </p:spPr>
      </p:pic>
      <p:sp>
        <p:nvSpPr>
          <p:cNvPr id="14" name="TextBox 13">
            <a:extLst>
              <a:ext uri="{FF2B5EF4-FFF2-40B4-BE49-F238E27FC236}">
                <a16:creationId xmlns:a16="http://schemas.microsoft.com/office/drawing/2014/main" id="{678B4F6B-CED7-4845-A385-D9716C603ED0}"/>
              </a:ext>
            </a:extLst>
          </p:cNvPr>
          <p:cNvSpPr txBox="1"/>
          <p:nvPr/>
        </p:nvSpPr>
        <p:spPr>
          <a:xfrm>
            <a:off x="842211" y="1732549"/>
            <a:ext cx="1829347" cy="584775"/>
          </a:xfrm>
          <a:prstGeom prst="rect">
            <a:avLst/>
          </a:prstGeom>
          <a:noFill/>
        </p:spPr>
        <p:txBody>
          <a:bodyPr wrap="none" rtlCol="0">
            <a:spAutoFit/>
          </a:bodyPr>
          <a:lstStyle/>
          <a:p>
            <a:r>
              <a:rPr lang="en-US" sz="3200"/>
              <a:t>Bert Bolin</a:t>
            </a:r>
          </a:p>
        </p:txBody>
      </p:sp>
      <p:sp>
        <p:nvSpPr>
          <p:cNvPr id="15" name="TextBox 14">
            <a:extLst>
              <a:ext uri="{FF2B5EF4-FFF2-40B4-BE49-F238E27FC236}">
                <a16:creationId xmlns:a16="http://schemas.microsoft.com/office/drawing/2014/main" id="{793CE51B-BCEC-6449-B112-17C2FD500FEC}"/>
              </a:ext>
            </a:extLst>
          </p:cNvPr>
          <p:cNvSpPr txBox="1"/>
          <p:nvPr/>
        </p:nvSpPr>
        <p:spPr>
          <a:xfrm>
            <a:off x="1531988" y="433660"/>
            <a:ext cx="7560659" cy="646331"/>
          </a:xfrm>
          <a:prstGeom prst="rect">
            <a:avLst/>
          </a:prstGeom>
          <a:noFill/>
        </p:spPr>
        <p:txBody>
          <a:bodyPr wrap="none" rtlCol="0">
            <a:spAutoFit/>
          </a:bodyPr>
          <a:lstStyle/>
          <a:p>
            <a:r>
              <a:rPr lang="en-US" i="1" dirty="0"/>
              <a:t>- Scientific American</a:t>
            </a:r>
            <a:r>
              <a:rPr lang="en-US" dirty="0"/>
              <a:t> - </a:t>
            </a:r>
            <a:r>
              <a:rPr lang="en-US" b="1" dirty="0"/>
              <a:t>The Biosphere </a:t>
            </a:r>
            <a:r>
              <a:rPr lang="en-US" dirty="0"/>
              <a:t>–GE Hutchison et al. – September 1970 # </a:t>
            </a:r>
          </a:p>
          <a:p>
            <a:r>
              <a:rPr lang="en-US" dirty="0">
                <a:solidFill>
                  <a:srgbClr val="C00000"/>
                </a:solidFill>
              </a:rPr>
              <a:t>- B. Bolin begins Global Carbon Cycle project at SCOPE -  late 1970s #</a:t>
            </a:r>
          </a:p>
        </p:txBody>
      </p:sp>
      <p:sp>
        <p:nvSpPr>
          <p:cNvPr id="16" name="Oval 15">
            <a:extLst>
              <a:ext uri="{FF2B5EF4-FFF2-40B4-BE49-F238E27FC236}">
                <a16:creationId xmlns:a16="http://schemas.microsoft.com/office/drawing/2014/main" id="{9446B649-D4EB-9443-A2F4-B75854A91AE6}"/>
              </a:ext>
            </a:extLst>
          </p:cNvPr>
          <p:cNvSpPr/>
          <p:nvPr/>
        </p:nvSpPr>
        <p:spPr>
          <a:xfrm>
            <a:off x="838200" y="477612"/>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A388182-741A-E340-A0C5-36DE916836E3}"/>
              </a:ext>
            </a:extLst>
          </p:cNvPr>
          <p:cNvSpPr txBox="1"/>
          <p:nvPr/>
        </p:nvSpPr>
        <p:spPr>
          <a:xfrm>
            <a:off x="41013" y="5575777"/>
            <a:ext cx="4210063" cy="923330"/>
          </a:xfrm>
          <a:prstGeom prst="rect">
            <a:avLst/>
          </a:prstGeom>
          <a:noFill/>
        </p:spPr>
        <p:txBody>
          <a:bodyPr wrap="none" rtlCol="0">
            <a:spAutoFit/>
          </a:bodyPr>
          <a:lstStyle/>
          <a:p>
            <a:r>
              <a:rPr lang="en-US" dirty="0"/>
              <a:t>The importance of systems ecology in</a:t>
            </a:r>
          </a:p>
          <a:p>
            <a:r>
              <a:rPr lang="en-US" dirty="0"/>
              <a:t>global carbon cycle scholarship recognized </a:t>
            </a:r>
          </a:p>
          <a:p>
            <a:r>
              <a:rPr lang="en-US" dirty="0"/>
              <a:t>early in SCOPE  </a:t>
            </a:r>
          </a:p>
        </p:txBody>
      </p:sp>
      <p:sp>
        <p:nvSpPr>
          <p:cNvPr id="5" name="TextBox 4">
            <a:extLst>
              <a:ext uri="{FF2B5EF4-FFF2-40B4-BE49-F238E27FC236}">
                <a16:creationId xmlns:a16="http://schemas.microsoft.com/office/drawing/2014/main" id="{17C488DA-9335-5543-AF0A-D6B7531EB6C8}"/>
              </a:ext>
            </a:extLst>
          </p:cNvPr>
          <p:cNvSpPr txBox="1"/>
          <p:nvPr/>
        </p:nvSpPr>
        <p:spPr>
          <a:xfrm>
            <a:off x="41013" y="533400"/>
            <a:ext cx="742511" cy="369332"/>
          </a:xfrm>
          <a:prstGeom prst="rect">
            <a:avLst/>
          </a:prstGeom>
          <a:noFill/>
        </p:spPr>
        <p:txBody>
          <a:bodyPr wrap="none" rtlCol="0">
            <a:spAutoFit/>
          </a:bodyPr>
          <a:lstStyle/>
          <a:p>
            <a:r>
              <a:rPr lang="en-US" dirty="0"/>
              <a:t>1970s</a:t>
            </a:r>
          </a:p>
        </p:txBody>
      </p:sp>
    </p:spTree>
    <p:extLst>
      <p:ext uri="{BB962C8B-B14F-4D97-AF65-F5344CB8AC3E}">
        <p14:creationId xmlns:p14="http://schemas.microsoft.com/office/powerpoint/2010/main" val="2184709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34602E-67F1-0B4D-9954-8CC6B4B46FB6}"/>
              </a:ext>
            </a:extLst>
          </p:cNvPr>
          <p:cNvPicPr>
            <a:picLocks noChangeAspect="1"/>
          </p:cNvPicPr>
          <p:nvPr/>
        </p:nvPicPr>
        <p:blipFill rotWithShape="1">
          <a:blip r:embed="rId2">
            <a:extLst>
              <a:ext uri="{28A0092B-C50C-407E-A947-70E740481C1C}">
                <a14:useLocalDpi xmlns:a14="http://schemas.microsoft.com/office/drawing/2010/main" val="0"/>
              </a:ext>
            </a:extLst>
          </a:blip>
          <a:srcRect l="10065" t="4546" r="10065" b="26136"/>
          <a:stretch/>
        </p:blipFill>
        <p:spPr>
          <a:xfrm>
            <a:off x="569253" y="3833832"/>
            <a:ext cx="2715609" cy="2020148"/>
          </a:xfrm>
          <a:prstGeom prst="rect">
            <a:avLst/>
          </a:prstGeom>
        </p:spPr>
      </p:pic>
      <p:sp>
        <p:nvSpPr>
          <p:cNvPr id="10" name="TextBox 9">
            <a:extLst>
              <a:ext uri="{FF2B5EF4-FFF2-40B4-BE49-F238E27FC236}">
                <a16:creationId xmlns:a16="http://schemas.microsoft.com/office/drawing/2014/main" id="{AB166825-848D-424A-9157-D6DFDACF2D22}"/>
              </a:ext>
            </a:extLst>
          </p:cNvPr>
          <p:cNvSpPr txBox="1"/>
          <p:nvPr/>
        </p:nvSpPr>
        <p:spPr>
          <a:xfrm>
            <a:off x="179426" y="5930414"/>
            <a:ext cx="3670851" cy="646331"/>
          </a:xfrm>
          <a:prstGeom prst="rect">
            <a:avLst/>
          </a:prstGeom>
          <a:noFill/>
        </p:spPr>
        <p:txBody>
          <a:bodyPr wrap="square" rtlCol="0">
            <a:spAutoFit/>
          </a:bodyPr>
          <a:lstStyle/>
          <a:p>
            <a:r>
              <a:rPr lang="en-US"/>
              <a:t>Deforestation in </a:t>
            </a:r>
            <a:r>
              <a:rPr lang="en-US" err="1"/>
              <a:t>Rondonia</a:t>
            </a:r>
            <a:r>
              <a:rPr lang="en-US"/>
              <a:t> mid-1970s</a:t>
            </a:r>
          </a:p>
          <a:p>
            <a:r>
              <a:rPr lang="en-US"/>
              <a:t> and beyond – Landsat MSS </a:t>
            </a:r>
          </a:p>
        </p:txBody>
      </p:sp>
      <p:sp>
        <p:nvSpPr>
          <p:cNvPr id="11" name="TextBox 10">
            <a:extLst>
              <a:ext uri="{FF2B5EF4-FFF2-40B4-BE49-F238E27FC236}">
                <a16:creationId xmlns:a16="http://schemas.microsoft.com/office/drawing/2014/main" id="{9C993C08-E0B0-0641-97B3-470468D58C59}"/>
              </a:ext>
            </a:extLst>
          </p:cNvPr>
          <p:cNvSpPr txBox="1"/>
          <p:nvPr/>
        </p:nvSpPr>
        <p:spPr>
          <a:xfrm>
            <a:off x="4369179" y="2136338"/>
            <a:ext cx="4508991" cy="2585323"/>
          </a:xfrm>
          <a:prstGeom prst="rect">
            <a:avLst/>
          </a:prstGeom>
          <a:noFill/>
        </p:spPr>
        <p:txBody>
          <a:bodyPr wrap="none" rtlCol="0">
            <a:spAutoFit/>
          </a:bodyPr>
          <a:lstStyle/>
          <a:p>
            <a:r>
              <a:rPr lang="en-US"/>
              <a:t>MBL develops a “book-keeping model” based </a:t>
            </a:r>
          </a:p>
          <a:p>
            <a:r>
              <a:rPr lang="en-US"/>
              <a:t>on changes in carbon stock patterns over time</a:t>
            </a:r>
          </a:p>
          <a:p>
            <a:r>
              <a:rPr lang="en-US"/>
              <a:t> and space</a:t>
            </a:r>
          </a:p>
          <a:p>
            <a:endParaRPr lang="en-US"/>
          </a:p>
          <a:p>
            <a:r>
              <a:rPr lang="en-US"/>
              <a:t>Approach</a:t>
            </a:r>
          </a:p>
          <a:p>
            <a:pPr marL="800100" lvl="1" indent="-342900">
              <a:buAutoNum type="arabicParenR"/>
            </a:pPr>
            <a:r>
              <a:rPr lang="en-US"/>
              <a:t>“quantify” areas disturbed </a:t>
            </a:r>
          </a:p>
          <a:p>
            <a:pPr marL="800100" lvl="1" indent="-342900">
              <a:buAutoNum type="arabicParenR"/>
            </a:pPr>
            <a:r>
              <a:rPr lang="en-US"/>
              <a:t>“document” fate of disturbed area</a:t>
            </a:r>
          </a:p>
          <a:p>
            <a:pPr marL="800100" lvl="1" indent="-342900">
              <a:buAutoNum type="arabicParenR"/>
            </a:pPr>
            <a:r>
              <a:rPr lang="en-US"/>
              <a:t>”specify” patterns of plant and soil C</a:t>
            </a:r>
          </a:p>
          <a:p>
            <a:pPr lvl="1"/>
            <a:r>
              <a:rPr lang="en-US"/>
              <a:t>        dynamics over time</a:t>
            </a:r>
          </a:p>
        </p:txBody>
      </p:sp>
      <p:sp>
        <p:nvSpPr>
          <p:cNvPr id="16" name="Rectangle 15">
            <a:extLst>
              <a:ext uri="{FF2B5EF4-FFF2-40B4-BE49-F238E27FC236}">
                <a16:creationId xmlns:a16="http://schemas.microsoft.com/office/drawing/2014/main" id="{BAA0B5A2-A517-0E4C-826C-338F0E77D5E7}"/>
              </a:ext>
            </a:extLst>
          </p:cNvPr>
          <p:cNvSpPr/>
          <p:nvPr/>
        </p:nvSpPr>
        <p:spPr>
          <a:xfrm>
            <a:off x="1927058" y="211765"/>
            <a:ext cx="7521742" cy="2031325"/>
          </a:xfrm>
          <a:prstGeom prst="rect">
            <a:avLst/>
          </a:prstGeom>
        </p:spPr>
        <p:txBody>
          <a:bodyPr wrap="square">
            <a:spAutoFit/>
          </a:bodyPr>
          <a:lstStyle/>
          <a:p>
            <a:r>
              <a:rPr lang="en-US" dirty="0">
                <a:solidFill>
                  <a:srgbClr val="C00000"/>
                </a:solidFill>
              </a:rPr>
              <a:t>- NASA images – Landsat images documenting land-use change in Amazon #</a:t>
            </a:r>
          </a:p>
          <a:p>
            <a:r>
              <a:rPr lang="en-US" dirty="0">
                <a:solidFill>
                  <a:srgbClr val="C00000"/>
                </a:solidFill>
              </a:rPr>
              <a:t>- First global model of role of land ecosystems in the C cycle – 1982 #</a:t>
            </a:r>
          </a:p>
          <a:p>
            <a:r>
              <a:rPr lang="en-US" dirty="0"/>
              <a:t>- </a:t>
            </a:r>
            <a:r>
              <a:rPr lang="en-US" i="1" dirty="0"/>
              <a:t>Major Biogeochemical Cycles and Their Interactions </a:t>
            </a:r>
            <a:r>
              <a:rPr lang="en-US" dirty="0"/>
              <a:t>published  – 1986 #</a:t>
            </a:r>
          </a:p>
          <a:p>
            <a:r>
              <a:rPr lang="en-US" dirty="0"/>
              <a:t>- Large non-governmental and governmental programs established to foster</a:t>
            </a:r>
          </a:p>
          <a:p>
            <a:r>
              <a:rPr lang="en-US" dirty="0"/>
              <a:t>   global change science and the assessment of climate change #</a:t>
            </a:r>
          </a:p>
          <a:p>
            <a:r>
              <a:rPr lang="en-US" dirty="0"/>
              <a:t>- Eddy flux technology first employed in forests to measure ecosystem net</a:t>
            </a:r>
          </a:p>
          <a:p>
            <a:r>
              <a:rPr lang="en-US" dirty="0"/>
              <a:t>       C balance - 1989  </a:t>
            </a:r>
          </a:p>
        </p:txBody>
      </p:sp>
      <p:sp>
        <p:nvSpPr>
          <p:cNvPr id="17" name="TextBox 16">
            <a:extLst>
              <a:ext uri="{FF2B5EF4-FFF2-40B4-BE49-F238E27FC236}">
                <a16:creationId xmlns:a16="http://schemas.microsoft.com/office/drawing/2014/main" id="{B98C4763-4718-E04A-AD48-5DD3DC7553FD}"/>
              </a:ext>
            </a:extLst>
          </p:cNvPr>
          <p:cNvSpPr txBox="1"/>
          <p:nvPr/>
        </p:nvSpPr>
        <p:spPr>
          <a:xfrm>
            <a:off x="4349238" y="4847092"/>
            <a:ext cx="4615336" cy="1477328"/>
          </a:xfrm>
          <a:prstGeom prst="rect">
            <a:avLst/>
          </a:prstGeom>
          <a:noFill/>
        </p:spPr>
        <p:txBody>
          <a:bodyPr wrap="square" rtlCol="0">
            <a:spAutoFit/>
          </a:bodyPr>
          <a:lstStyle/>
          <a:p>
            <a:r>
              <a:rPr lang="en-US"/>
              <a:t>Intellectual partners:</a:t>
            </a:r>
          </a:p>
          <a:p>
            <a:pPr lvl="1"/>
            <a:r>
              <a:rPr lang="en-US"/>
              <a:t>Ecologists, Foresters, Agronomists,</a:t>
            </a:r>
          </a:p>
          <a:p>
            <a:pPr lvl="1"/>
            <a:r>
              <a:rPr lang="en-US"/>
              <a:t> Soil Scientists,  Geographers, Historians, </a:t>
            </a:r>
          </a:p>
          <a:p>
            <a:pPr lvl="1"/>
            <a:r>
              <a:rPr lang="en-US"/>
              <a:t>Remote Sensing specialists, GIS specialists,</a:t>
            </a:r>
          </a:p>
          <a:p>
            <a:r>
              <a:rPr lang="en-US"/>
              <a:t>         </a:t>
            </a:r>
            <a:r>
              <a:rPr lang="en-US" err="1"/>
              <a:t>Mathematiians</a:t>
            </a:r>
            <a:endParaRPr lang="en-US"/>
          </a:p>
        </p:txBody>
      </p:sp>
      <p:sp>
        <p:nvSpPr>
          <p:cNvPr id="18" name="Oval 17">
            <a:extLst>
              <a:ext uri="{FF2B5EF4-FFF2-40B4-BE49-F238E27FC236}">
                <a16:creationId xmlns:a16="http://schemas.microsoft.com/office/drawing/2014/main" id="{99658B8C-5A9A-0145-93F1-C71719F34E46}"/>
              </a:ext>
            </a:extLst>
          </p:cNvPr>
          <p:cNvSpPr/>
          <p:nvPr/>
        </p:nvSpPr>
        <p:spPr>
          <a:xfrm>
            <a:off x="1143000" y="304800"/>
            <a:ext cx="6096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AD6A3B4-86DE-9C43-8C50-796A03FE5891}"/>
              </a:ext>
            </a:extLst>
          </p:cNvPr>
          <p:cNvSpPr txBox="1"/>
          <p:nvPr/>
        </p:nvSpPr>
        <p:spPr>
          <a:xfrm>
            <a:off x="226031" y="424934"/>
            <a:ext cx="742511" cy="369332"/>
          </a:xfrm>
          <a:prstGeom prst="rect">
            <a:avLst/>
          </a:prstGeom>
          <a:noFill/>
        </p:spPr>
        <p:txBody>
          <a:bodyPr wrap="square" rtlCol="0">
            <a:spAutoFit/>
          </a:bodyPr>
          <a:lstStyle/>
          <a:p>
            <a:r>
              <a:rPr lang="en-US"/>
              <a:t>1980s</a:t>
            </a:r>
          </a:p>
        </p:txBody>
      </p:sp>
      <p:sp>
        <p:nvSpPr>
          <p:cNvPr id="12" name="TextBox 11">
            <a:extLst>
              <a:ext uri="{FF2B5EF4-FFF2-40B4-BE49-F238E27FC236}">
                <a16:creationId xmlns:a16="http://schemas.microsoft.com/office/drawing/2014/main" id="{1CCCDD60-C549-224B-BD3E-B137AB8B9392}"/>
              </a:ext>
            </a:extLst>
          </p:cNvPr>
          <p:cNvSpPr txBox="1"/>
          <p:nvPr/>
        </p:nvSpPr>
        <p:spPr>
          <a:xfrm>
            <a:off x="43068" y="2419725"/>
            <a:ext cx="4528932" cy="1200329"/>
          </a:xfrm>
          <a:prstGeom prst="rect">
            <a:avLst/>
          </a:prstGeom>
          <a:noFill/>
        </p:spPr>
        <p:txBody>
          <a:bodyPr wrap="square" rtlCol="0">
            <a:spAutoFit/>
          </a:bodyPr>
          <a:lstStyle/>
          <a:p>
            <a:r>
              <a:rPr lang="en-US" b="1"/>
              <a:t>Global Deforestation: Contribution to Atmospheric Carbon Dioxide</a:t>
            </a:r>
          </a:p>
          <a:p>
            <a:r>
              <a:rPr lang="en-US"/>
              <a:t>G. M. </a:t>
            </a:r>
            <a:r>
              <a:rPr lang="en-US" err="1"/>
              <a:t>Woodwell</a:t>
            </a:r>
            <a:r>
              <a:rPr lang="en-US"/>
              <a:t> et al. , </a:t>
            </a:r>
            <a:r>
              <a:rPr lang="en-US" i="1"/>
              <a:t>Science </a:t>
            </a:r>
            <a:r>
              <a:rPr lang="en-US"/>
              <a:t> 09 Dec 1983, DOI: 10.1126/science.222.4628.1081 </a:t>
            </a:r>
          </a:p>
        </p:txBody>
      </p:sp>
      <p:pic>
        <p:nvPicPr>
          <p:cNvPr id="5" name="Picture 4">
            <a:extLst>
              <a:ext uri="{FF2B5EF4-FFF2-40B4-BE49-F238E27FC236}">
                <a16:creationId xmlns:a16="http://schemas.microsoft.com/office/drawing/2014/main" id="{ED074DB1-6399-1F4F-AF2F-64DC62750B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6001254"/>
            <a:ext cx="496911" cy="646332"/>
          </a:xfrm>
          <a:prstGeom prst="ellipse">
            <a:avLst/>
          </a:prstGeom>
        </p:spPr>
      </p:pic>
      <p:pic>
        <p:nvPicPr>
          <p:cNvPr id="3" name="Picture 2">
            <a:extLst>
              <a:ext uri="{FF2B5EF4-FFF2-40B4-BE49-F238E27FC236}">
                <a16:creationId xmlns:a16="http://schemas.microsoft.com/office/drawing/2014/main" id="{2FB1A299-6941-314D-BD73-C8FBB6A0B5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995" y="1569697"/>
            <a:ext cx="914581" cy="786846"/>
          </a:xfrm>
          <a:prstGeom prst="ellipse">
            <a:avLst/>
          </a:prstGeom>
        </p:spPr>
      </p:pic>
    </p:spTree>
    <p:extLst>
      <p:ext uri="{BB962C8B-B14F-4D97-AF65-F5344CB8AC3E}">
        <p14:creationId xmlns:p14="http://schemas.microsoft.com/office/powerpoint/2010/main" val="24424991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6008</TotalTime>
  <Words>1904</Words>
  <Application>Microsoft Macintosh PowerPoint</Application>
  <PresentationFormat>On-screen Show (4:3)</PresentationFormat>
  <Paragraphs>247</Paragraphs>
  <Slides>17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Cambria Math</vt:lpstr>
      <vt:lpstr>Helvetica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Melillo</dc:creator>
  <cp:lastModifiedBy>Jerry Melillo</cp:lastModifiedBy>
  <cp:revision>160</cp:revision>
  <dcterms:created xsi:type="dcterms:W3CDTF">2019-10-24T22:17:06Z</dcterms:created>
  <dcterms:modified xsi:type="dcterms:W3CDTF">2019-10-29T16:35:34Z</dcterms:modified>
</cp:coreProperties>
</file>